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9" r:id="rId4"/>
    <p:sldMasterId id="2147483711" r:id="rId5"/>
  </p:sldMasterIdLst>
  <p:notesMasterIdLst>
    <p:notesMasterId r:id="rId44"/>
  </p:notesMasterIdLst>
  <p:sldIdLst>
    <p:sldId id="989" r:id="rId6"/>
    <p:sldId id="301" r:id="rId7"/>
    <p:sldId id="323" r:id="rId8"/>
    <p:sldId id="370" r:id="rId9"/>
    <p:sldId id="371" r:id="rId10"/>
    <p:sldId id="372" r:id="rId11"/>
    <p:sldId id="373" r:id="rId12"/>
    <p:sldId id="374" r:id="rId13"/>
    <p:sldId id="382" r:id="rId14"/>
    <p:sldId id="579" r:id="rId15"/>
    <p:sldId id="668" r:id="rId16"/>
    <p:sldId id="669" r:id="rId17"/>
    <p:sldId id="516" r:id="rId18"/>
    <p:sldId id="324" r:id="rId19"/>
    <p:sldId id="327" r:id="rId20"/>
    <p:sldId id="692" r:id="rId21"/>
    <p:sldId id="673" r:id="rId22"/>
    <p:sldId id="646" r:id="rId23"/>
    <p:sldId id="328" r:id="rId24"/>
    <p:sldId id="330" r:id="rId25"/>
    <p:sldId id="280" r:id="rId26"/>
    <p:sldId id="674" r:id="rId27"/>
    <p:sldId id="376" r:id="rId28"/>
    <p:sldId id="677" r:id="rId29"/>
    <p:sldId id="678" r:id="rId30"/>
    <p:sldId id="679" r:id="rId31"/>
    <p:sldId id="378" r:id="rId32"/>
    <p:sldId id="379" r:id="rId33"/>
    <p:sldId id="676" r:id="rId34"/>
    <p:sldId id="281" r:id="rId35"/>
    <p:sldId id="269" r:id="rId36"/>
    <p:sldId id="283" r:id="rId37"/>
    <p:sldId id="650" r:id="rId38"/>
    <p:sldId id="535" r:id="rId39"/>
    <p:sldId id="536" r:id="rId40"/>
    <p:sldId id="538" r:id="rId41"/>
    <p:sldId id="282" r:id="rId42"/>
    <p:sldId id="7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8" y="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7766BD-4459-4F2C-AE59-434B9DB46BC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1AEE4D9-D131-4683-9EAD-2EBDE2CD5D7F}">
      <dgm:prSet/>
      <dgm:spPr/>
      <dgm:t>
        <a:bodyPr/>
        <a:lstStyle/>
        <a:p>
          <a:r>
            <a:rPr lang="en-US"/>
            <a:t>One is typically interested to know how well the distribution can be approximated by the normal distribution.</a:t>
          </a:r>
        </a:p>
      </dgm:t>
    </dgm:pt>
    <dgm:pt modelId="{DB115F30-84DC-4D42-9670-76CA4B210C83}" type="parTrans" cxnId="{0886DF4A-E17B-4266-97DA-A11311E1A3FA}">
      <dgm:prSet/>
      <dgm:spPr/>
      <dgm:t>
        <a:bodyPr/>
        <a:lstStyle/>
        <a:p>
          <a:endParaRPr lang="en-US"/>
        </a:p>
      </dgm:t>
    </dgm:pt>
    <dgm:pt modelId="{6DFA2440-A0EE-40E6-96B9-879338E39D3F}" type="sibTrans" cxnId="{0886DF4A-E17B-4266-97DA-A11311E1A3FA}">
      <dgm:prSet/>
      <dgm:spPr/>
      <dgm:t>
        <a:bodyPr/>
        <a:lstStyle/>
        <a:p>
          <a:endParaRPr lang="en-US"/>
        </a:p>
      </dgm:t>
    </dgm:pt>
    <dgm:pt modelId="{1579B7BD-859B-4013-A22A-04061C10DA0D}">
      <dgm:prSet/>
      <dgm:spPr/>
      <dgm:t>
        <a:bodyPr/>
        <a:lstStyle/>
        <a:p>
          <a:r>
            <a:rPr lang="en-US" b="1" dirty="0">
              <a:solidFill>
                <a:srgbClr val="FF0000"/>
              </a:solidFill>
            </a:rPr>
            <a:t>Skewness</a:t>
          </a:r>
          <a:endParaRPr lang="en-US" dirty="0">
            <a:solidFill>
              <a:srgbClr val="FF0000"/>
            </a:solidFill>
          </a:endParaRPr>
        </a:p>
      </dgm:t>
    </dgm:pt>
    <dgm:pt modelId="{58A1DF08-30D8-4B19-9F37-FA8026B575F9}" type="parTrans" cxnId="{39674C4B-8E53-432B-99DC-1BE7679DD581}">
      <dgm:prSet/>
      <dgm:spPr/>
      <dgm:t>
        <a:bodyPr/>
        <a:lstStyle/>
        <a:p>
          <a:endParaRPr lang="en-US"/>
        </a:p>
      </dgm:t>
    </dgm:pt>
    <dgm:pt modelId="{F2F26453-BE35-4993-895D-D28B0245C3C7}" type="sibTrans" cxnId="{39674C4B-8E53-432B-99DC-1BE7679DD581}">
      <dgm:prSet/>
      <dgm:spPr/>
      <dgm:t>
        <a:bodyPr/>
        <a:lstStyle/>
        <a:p>
          <a:endParaRPr lang="en-US"/>
        </a:p>
      </dgm:t>
    </dgm:pt>
    <dgm:pt modelId="{4B5A69E2-338F-479E-A97E-1DBBE0FBF6BD}">
      <dgm:prSet/>
      <dgm:spPr/>
      <dgm:t>
        <a:bodyPr/>
        <a:lstStyle/>
        <a:p>
          <a:r>
            <a:rPr lang="en-US" dirty="0"/>
            <a:t>When the distribution of item in a series is perfectly symmetrical, a curve is technically described as normal curve  and the relating distribution as a normal distribution.</a:t>
          </a:r>
        </a:p>
      </dgm:t>
    </dgm:pt>
    <dgm:pt modelId="{7BB310D7-DAD6-45E4-B26B-AB24134CDD98}" type="parTrans" cxnId="{3FD0970B-C3A6-432E-AD49-45EF77726386}">
      <dgm:prSet/>
      <dgm:spPr/>
      <dgm:t>
        <a:bodyPr/>
        <a:lstStyle/>
        <a:p>
          <a:endParaRPr lang="en-US"/>
        </a:p>
      </dgm:t>
    </dgm:pt>
    <dgm:pt modelId="{FF630118-51BE-4450-B20E-0ED40E7DC9B2}" type="sibTrans" cxnId="{3FD0970B-C3A6-432E-AD49-45EF77726386}">
      <dgm:prSet/>
      <dgm:spPr/>
      <dgm:t>
        <a:bodyPr/>
        <a:lstStyle/>
        <a:p>
          <a:endParaRPr lang="en-US"/>
        </a:p>
      </dgm:t>
    </dgm:pt>
    <dgm:pt modelId="{01459B59-22D4-4611-BE6A-2D062D749443}" type="pres">
      <dgm:prSet presAssocID="{047766BD-4459-4F2C-AE59-434B9DB46BCA}" presName="vert0" presStyleCnt="0">
        <dgm:presLayoutVars>
          <dgm:dir/>
          <dgm:animOne val="branch"/>
          <dgm:animLvl val="lvl"/>
        </dgm:presLayoutVars>
      </dgm:prSet>
      <dgm:spPr/>
    </dgm:pt>
    <dgm:pt modelId="{A3571CF2-989D-4EFE-846D-8B00A8E6A205}" type="pres">
      <dgm:prSet presAssocID="{81AEE4D9-D131-4683-9EAD-2EBDE2CD5D7F}" presName="thickLine" presStyleLbl="alignNode1" presStyleIdx="0" presStyleCnt="3"/>
      <dgm:spPr/>
    </dgm:pt>
    <dgm:pt modelId="{60902D86-0B57-4102-BECE-B3F406616FED}" type="pres">
      <dgm:prSet presAssocID="{81AEE4D9-D131-4683-9EAD-2EBDE2CD5D7F}" presName="horz1" presStyleCnt="0"/>
      <dgm:spPr/>
    </dgm:pt>
    <dgm:pt modelId="{9C877FA5-329C-4EAE-A00F-F9A2F8417B14}" type="pres">
      <dgm:prSet presAssocID="{81AEE4D9-D131-4683-9EAD-2EBDE2CD5D7F}" presName="tx1" presStyleLbl="revTx" presStyleIdx="0" presStyleCnt="3"/>
      <dgm:spPr/>
    </dgm:pt>
    <dgm:pt modelId="{A043C7C4-3DED-47D0-93B7-324218555926}" type="pres">
      <dgm:prSet presAssocID="{81AEE4D9-D131-4683-9EAD-2EBDE2CD5D7F}" presName="vert1" presStyleCnt="0"/>
      <dgm:spPr/>
    </dgm:pt>
    <dgm:pt modelId="{E1D9E1F3-8970-45B6-AB77-61FDF3FC8D8E}" type="pres">
      <dgm:prSet presAssocID="{1579B7BD-859B-4013-A22A-04061C10DA0D}" presName="thickLine" presStyleLbl="alignNode1" presStyleIdx="1" presStyleCnt="3"/>
      <dgm:spPr/>
    </dgm:pt>
    <dgm:pt modelId="{94160561-BE98-457F-B7C3-9FEC663CD2E1}" type="pres">
      <dgm:prSet presAssocID="{1579B7BD-859B-4013-A22A-04061C10DA0D}" presName="horz1" presStyleCnt="0"/>
      <dgm:spPr/>
    </dgm:pt>
    <dgm:pt modelId="{B039E3D1-C3D9-40D7-99B7-DD829699FD6F}" type="pres">
      <dgm:prSet presAssocID="{1579B7BD-859B-4013-A22A-04061C10DA0D}" presName="tx1" presStyleLbl="revTx" presStyleIdx="1" presStyleCnt="3"/>
      <dgm:spPr/>
    </dgm:pt>
    <dgm:pt modelId="{79B9D6BF-FED0-4678-92F2-098188A4B680}" type="pres">
      <dgm:prSet presAssocID="{1579B7BD-859B-4013-A22A-04061C10DA0D}" presName="vert1" presStyleCnt="0"/>
      <dgm:spPr/>
    </dgm:pt>
    <dgm:pt modelId="{E7DCA834-5B04-46E2-9214-26EEFF545B29}" type="pres">
      <dgm:prSet presAssocID="{4B5A69E2-338F-479E-A97E-1DBBE0FBF6BD}" presName="thickLine" presStyleLbl="alignNode1" presStyleIdx="2" presStyleCnt="3"/>
      <dgm:spPr/>
    </dgm:pt>
    <dgm:pt modelId="{98D2677E-DB89-448A-8F64-DA0067C37B22}" type="pres">
      <dgm:prSet presAssocID="{4B5A69E2-338F-479E-A97E-1DBBE0FBF6BD}" presName="horz1" presStyleCnt="0"/>
      <dgm:spPr/>
    </dgm:pt>
    <dgm:pt modelId="{E35C6D57-6A3B-48AE-BCB8-F334AD6D1790}" type="pres">
      <dgm:prSet presAssocID="{4B5A69E2-338F-479E-A97E-1DBBE0FBF6BD}" presName="tx1" presStyleLbl="revTx" presStyleIdx="2" presStyleCnt="3"/>
      <dgm:spPr/>
    </dgm:pt>
    <dgm:pt modelId="{90CB9357-ABDD-4452-BEE6-B1CB3EFA2BC9}" type="pres">
      <dgm:prSet presAssocID="{4B5A69E2-338F-479E-A97E-1DBBE0FBF6BD}" presName="vert1" presStyleCnt="0"/>
      <dgm:spPr/>
    </dgm:pt>
  </dgm:ptLst>
  <dgm:cxnLst>
    <dgm:cxn modelId="{3FD0970B-C3A6-432E-AD49-45EF77726386}" srcId="{047766BD-4459-4F2C-AE59-434B9DB46BCA}" destId="{4B5A69E2-338F-479E-A97E-1DBBE0FBF6BD}" srcOrd="2" destOrd="0" parTransId="{7BB310D7-DAD6-45E4-B26B-AB24134CDD98}" sibTransId="{FF630118-51BE-4450-B20E-0ED40E7DC9B2}"/>
    <dgm:cxn modelId="{96B3AB0F-78CF-4543-BCB2-E3B2CBE9CD8C}" type="presOf" srcId="{1579B7BD-859B-4013-A22A-04061C10DA0D}" destId="{B039E3D1-C3D9-40D7-99B7-DD829699FD6F}" srcOrd="0" destOrd="0" presId="urn:microsoft.com/office/officeart/2008/layout/LinedList"/>
    <dgm:cxn modelId="{0886DF4A-E17B-4266-97DA-A11311E1A3FA}" srcId="{047766BD-4459-4F2C-AE59-434B9DB46BCA}" destId="{81AEE4D9-D131-4683-9EAD-2EBDE2CD5D7F}" srcOrd="0" destOrd="0" parTransId="{DB115F30-84DC-4D42-9670-76CA4B210C83}" sibTransId="{6DFA2440-A0EE-40E6-96B9-879338E39D3F}"/>
    <dgm:cxn modelId="{39674C4B-8E53-432B-99DC-1BE7679DD581}" srcId="{047766BD-4459-4F2C-AE59-434B9DB46BCA}" destId="{1579B7BD-859B-4013-A22A-04061C10DA0D}" srcOrd="1" destOrd="0" parTransId="{58A1DF08-30D8-4B19-9F37-FA8026B575F9}" sibTransId="{F2F26453-BE35-4993-895D-D28B0245C3C7}"/>
    <dgm:cxn modelId="{D1896883-811D-4267-8697-F91F5DFD01E4}" type="presOf" srcId="{81AEE4D9-D131-4683-9EAD-2EBDE2CD5D7F}" destId="{9C877FA5-329C-4EAE-A00F-F9A2F8417B14}" srcOrd="0" destOrd="0" presId="urn:microsoft.com/office/officeart/2008/layout/LinedList"/>
    <dgm:cxn modelId="{9BE64A8D-4BAD-4FE5-8451-2F1555BF96EF}" type="presOf" srcId="{4B5A69E2-338F-479E-A97E-1DBBE0FBF6BD}" destId="{E35C6D57-6A3B-48AE-BCB8-F334AD6D1790}" srcOrd="0" destOrd="0" presId="urn:microsoft.com/office/officeart/2008/layout/LinedList"/>
    <dgm:cxn modelId="{0D8D96B4-CF5B-40F1-B3A3-C6B21A8F2455}" type="presOf" srcId="{047766BD-4459-4F2C-AE59-434B9DB46BCA}" destId="{01459B59-22D4-4611-BE6A-2D062D749443}" srcOrd="0" destOrd="0" presId="urn:microsoft.com/office/officeart/2008/layout/LinedList"/>
    <dgm:cxn modelId="{B1AF9321-94CF-4858-99C1-6F76672C3145}" type="presParOf" srcId="{01459B59-22D4-4611-BE6A-2D062D749443}" destId="{A3571CF2-989D-4EFE-846D-8B00A8E6A205}" srcOrd="0" destOrd="0" presId="urn:microsoft.com/office/officeart/2008/layout/LinedList"/>
    <dgm:cxn modelId="{3FB19072-4F41-4B63-A857-0D1CDBF3D982}" type="presParOf" srcId="{01459B59-22D4-4611-BE6A-2D062D749443}" destId="{60902D86-0B57-4102-BECE-B3F406616FED}" srcOrd="1" destOrd="0" presId="urn:microsoft.com/office/officeart/2008/layout/LinedList"/>
    <dgm:cxn modelId="{3D248226-9933-4BB3-9A87-C566BEB48B00}" type="presParOf" srcId="{60902D86-0B57-4102-BECE-B3F406616FED}" destId="{9C877FA5-329C-4EAE-A00F-F9A2F8417B14}" srcOrd="0" destOrd="0" presId="urn:microsoft.com/office/officeart/2008/layout/LinedList"/>
    <dgm:cxn modelId="{DF9EA0BE-4A2C-4CDF-9F9A-FD92F7C73AF4}" type="presParOf" srcId="{60902D86-0B57-4102-BECE-B3F406616FED}" destId="{A043C7C4-3DED-47D0-93B7-324218555926}" srcOrd="1" destOrd="0" presId="urn:microsoft.com/office/officeart/2008/layout/LinedList"/>
    <dgm:cxn modelId="{200F147B-91F9-4DAF-8B2C-209C521D35AF}" type="presParOf" srcId="{01459B59-22D4-4611-BE6A-2D062D749443}" destId="{E1D9E1F3-8970-45B6-AB77-61FDF3FC8D8E}" srcOrd="2" destOrd="0" presId="urn:microsoft.com/office/officeart/2008/layout/LinedList"/>
    <dgm:cxn modelId="{9893FAA1-E91E-4004-A1B1-D5CE563D5557}" type="presParOf" srcId="{01459B59-22D4-4611-BE6A-2D062D749443}" destId="{94160561-BE98-457F-B7C3-9FEC663CD2E1}" srcOrd="3" destOrd="0" presId="urn:microsoft.com/office/officeart/2008/layout/LinedList"/>
    <dgm:cxn modelId="{45B26F4A-418A-437F-BDFD-21F5A52C7F95}" type="presParOf" srcId="{94160561-BE98-457F-B7C3-9FEC663CD2E1}" destId="{B039E3D1-C3D9-40D7-99B7-DD829699FD6F}" srcOrd="0" destOrd="0" presId="urn:microsoft.com/office/officeart/2008/layout/LinedList"/>
    <dgm:cxn modelId="{E0D75026-6B79-47FB-9283-B4F624143348}" type="presParOf" srcId="{94160561-BE98-457F-B7C3-9FEC663CD2E1}" destId="{79B9D6BF-FED0-4678-92F2-098188A4B680}" srcOrd="1" destOrd="0" presId="urn:microsoft.com/office/officeart/2008/layout/LinedList"/>
    <dgm:cxn modelId="{34FB6CE1-4038-460C-94A6-DB28E7C1CE49}" type="presParOf" srcId="{01459B59-22D4-4611-BE6A-2D062D749443}" destId="{E7DCA834-5B04-46E2-9214-26EEFF545B29}" srcOrd="4" destOrd="0" presId="urn:microsoft.com/office/officeart/2008/layout/LinedList"/>
    <dgm:cxn modelId="{AC0A9EE5-958A-435D-A5EE-DF27ED3C3DA4}" type="presParOf" srcId="{01459B59-22D4-4611-BE6A-2D062D749443}" destId="{98D2677E-DB89-448A-8F64-DA0067C37B22}" srcOrd="5" destOrd="0" presId="urn:microsoft.com/office/officeart/2008/layout/LinedList"/>
    <dgm:cxn modelId="{F433E89C-82E3-454E-B4C3-4ACFBFB2ABCC}" type="presParOf" srcId="{98D2677E-DB89-448A-8F64-DA0067C37B22}" destId="{E35C6D57-6A3B-48AE-BCB8-F334AD6D1790}" srcOrd="0" destOrd="0" presId="urn:microsoft.com/office/officeart/2008/layout/LinedList"/>
    <dgm:cxn modelId="{F8E13CAC-C7C5-4CF9-B0D8-45009C07B272}" type="presParOf" srcId="{98D2677E-DB89-448A-8F64-DA0067C37B22}" destId="{90CB9357-ABDD-4452-BEE6-B1CB3EFA2BC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71CF2-989D-4EFE-846D-8B00A8E6A205}">
      <dsp:nvSpPr>
        <dsp:cNvPr id="0" name=""/>
        <dsp:cNvSpPr/>
      </dsp:nvSpPr>
      <dsp:spPr>
        <a:xfrm>
          <a:off x="0" y="2209"/>
          <a:ext cx="720694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77FA5-329C-4EAE-A00F-F9A2F8417B14}">
      <dsp:nvSpPr>
        <dsp:cNvPr id="0" name=""/>
        <dsp:cNvSpPr/>
      </dsp:nvSpPr>
      <dsp:spPr>
        <a:xfrm>
          <a:off x="0" y="2209"/>
          <a:ext cx="7206947"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One is typically interested to know how well the distribution can be approximated by the normal distribution.</a:t>
          </a:r>
        </a:p>
      </dsp:txBody>
      <dsp:txXfrm>
        <a:off x="0" y="2209"/>
        <a:ext cx="7206947" cy="1507181"/>
      </dsp:txXfrm>
    </dsp:sp>
    <dsp:sp modelId="{E1D9E1F3-8970-45B6-AB77-61FDF3FC8D8E}">
      <dsp:nvSpPr>
        <dsp:cNvPr id="0" name=""/>
        <dsp:cNvSpPr/>
      </dsp:nvSpPr>
      <dsp:spPr>
        <a:xfrm>
          <a:off x="0" y="1509390"/>
          <a:ext cx="720694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9E3D1-C3D9-40D7-99B7-DD829699FD6F}">
      <dsp:nvSpPr>
        <dsp:cNvPr id="0" name=""/>
        <dsp:cNvSpPr/>
      </dsp:nvSpPr>
      <dsp:spPr>
        <a:xfrm>
          <a:off x="0" y="1509390"/>
          <a:ext cx="7206947"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solidFill>
                <a:srgbClr val="FF0000"/>
              </a:solidFill>
            </a:rPr>
            <a:t>Skewness</a:t>
          </a:r>
          <a:endParaRPr lang="en-US" sz="2500" kern="1200" dirty="0">
            <a:solidFill>
              <a:srgbClr val="FF0000"/>
            </a:solidFill>
          </a:endParaRPr>
        </a:p>
      </dsp:txBody>
      <dsp:txXfrm>
        <a:off x="0" y="1509390"/>
        <a:ext cx="7206947" cy="1507181"/>
      </dsp:txXfrm>
    </dsp:sp>
    <dsp:sp modelId="{E7DCA834-5B04-46E2-9214-26EEFF545B29}">
      <dsp:nvSpPr>
        <dsp:cNvPr id="0" name=""/>
        <dsp:cNvSpPr/>
      </dsp:nvSpPr>
      <dsp:spPr>
        <a:xfrm>
          <a:off x="0" y="3016572"/>
          <a:ext cx="720694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C6D57-6A3B-48AE-BCB8-F334AD6D1790}">
      <dsp:nvSpPr>
        <dsp:cNvPr id="0" name=""/>
        <dsp:cNvSpPr/>
      </dsp:nvSpPr>
      <dsp:spPr>
        <a:xfrm>
          <a:off x="0" y="3016572"/>
          <a:ext cx="7206947"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When the distribution of item in a series is perfectly symmetrical, a curve is technically described as normal curve  and the relating distribution as a normal distribution.</a:t>
          </a:r>
        </a:p>
      </dsp:txBody>
      <dsp:txXfrm>
        <a:off x="0" y="3016572"/>
        <a:ext cx="7206947" cy="15071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E7D96-4844-4C30-AD03-8593F3A864D3}"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24565-BB6A-4D42-91E8-DE132212B01B}" type="slidenum">
              <a:rPr lang="en-US" smtClean="0"/>
              <a:t>‹#›</a:t>
            </a:fld>
            <a:endParaRPr lang="en-US"/>
          </a:p>
        </p:txBody>
      </p:sp>
    </p:spTree>
    <p:extLst>
      <p:ext uri="{BB962C8B-B14F-4D97-AF65-F5344CB8AC3E}">
        <p14:creationId xmlns:p14="http://schemas.microsoft.com/office/powerpoint/2010/main" val="3516613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33604C47-EA7A-4F8C-98C7-B77CD0BE5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DAB1E7E-AC65-4F99-BB83-0B3367F3CBFF}" type="slidenum">
              <a:rPr kumimoji="0"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92163" name="Rectangle 2">
            <a:extLst>
              <a:ext uri="{FF2B5EF4-FFF2-40B4-BE49-F238E27FC236}">
                <a16:creationId xmlns:a16="http://schemas.microsoft.com/office/drawing/2014/main" id="{4FEB551C-F664-4754-80A5-C0CC4D036610}"/>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28847174-DA24-463B-BF89-52B3B2B564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2C91196-B4A8-48DF-BA24-3559255DE0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C0B4D6-BDB1-4C3A-B2EF-64B73CC573C2}" type="slidenum">
              <a:rPr kumimoji="0"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93187" name="Rectangle 2">
            <a:extLst>
              <a:ext uri="{FF2B5EF4-FFF2-40B4-BE49-F238E27FC236}">
                <a16:creationId xmlns:a16="http://schemas.microsoft.com/office/drawing/2014/main" id="{B48152F4-7200-45AE-8A08-234AE2E63CFB}"/>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9FFB2567-F3AD-47B8-BBC1-29D1E8A4E1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1561B-A9EC-404D-BE50-64BA0D8043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30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2DD45-4ECC-41AE-A6E4-0B20F1D29E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3360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5145D81-BB65-4602-90B9-ED39FCB99A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DF280BE-82DF-47A2-90FE-4330573807D0}" type="slidenum">
              <a:rPr kumimoji="0"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96259" name="Rectangle 2">
            <a:extLst>
              <a:ext uri="{FF2B5EF4-FFF2-40B4-BE49-F238E27FC236}">
                <a16:creationId xmlns:a16="http://schemas.microsoft.com/office/drawing/2014/main" id="{D6036D39-A328-4D7D-8039-E00AA42A2965}"/>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17D6818C-C11F-4F45-BA68-9B19F087DB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321CC4A2-AD46-4CB3-88B5-D5AA765DE8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3C4083-49FD-44BC-93DF-E66AB4DBF3B6}" type="slidenum">
              <a:rPr kumimoji="0"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99331" name="Rectangle 2">
            <a:extLst>
              <a:ext uri="{FF2B5EF4-FFF2-40B4-BE49-F238E27FC236}">
                <a16:creationId xmlns:a16="http://schemas.microsoft.com/office/drawing/2014/main" id="{8058BF93-1DFE-4AF1-8611-8745AB2D748C}"/>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6641181B-4D0B-4BB8-8AD2-B5EFA52546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3BF22AD4-AAA7-4815-83D4-9B15EFB37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A2194B-9593-4262-A44F-E229C6F8E26D}" type="slidenum">
              <a:rPr kumimoji="0"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103427" name="Rectangle 2">
            <a:extLst>
              <a:ext uri="{FF2B5EF4-FFF2-40B4-BE49-F238E27FC236}">
                <a16:creationId xmlns:a16="http://schemas.microsoft.com/office/drawing/2014/main" id="{33F508DA-B7A9-46D5-8F60-91FD1A55E12C}"/>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5D19F59B-24AB-46BD-ABAD-0C73F9B3C4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3357F7AA-5C5A-499A-97F5-6380049CA7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0F82CE-81E2-43FE-AA26-0AD935837FFF}" type="slidenum">
              <a:rPr kumimoji="0" lang="ja-JP" altLang="en-US"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ja-JP" sz="12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34" charset="-128"/>
              <a:cs typeface="+mn-cs"/>
            </a:endParaRPr>
          </a:p>
        </p:txBody>
      </p:sp>
      <p:sp>
        <p:nvSpPr>
          <p:cNvPr id="105475" name="Rectangle 2">
            <a:extLst>
              <a:ext uri="{FF2B5EF4-FFF2-40B4-BE49-F238E27FC236}">
                <a16:creationId xmlns:a16="http://schemas.microsoft.com/office/drawing/2014/main" id="{757E23A9-DACC-4C5E-8330-50325801DBD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1DB17519-7B6B-404D-8077-23FA588338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52C5D2F6-581D-47F1-8B1A-86FDBBC9B90C}" type="datetime1">
              <a:rPr lang="en-US" smtClean="0"/>
              <a:t>5/25/2022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9169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B0FCC2F6-1E14-4D12-9E00-1C7644BBAB99}" type="datetime1">
              <a:rPr lang="en-US" smtClean="0"/>
              <a:t>5/25/2022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7490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0A503707-53A1-4443-8AC3-F87491E176D4}" type="datetime1">
              <a:rPr lang="en-US" smtClean="0"/>
              <a:t>5/25/2022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832618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2B209B-1B87-43BB-84C5-D7B835476B5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2388622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B209B-1B87-43BB-84C5-D7B835476B5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384311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B209B-1B87-43BB-84C5-D7B835476B5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23530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2B209B-1B87-43BB-84C5-D7B835476B54}"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2520911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B209B-1B87-43BB-84C5-D7B835476B54}"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234930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2B209B-1B87-43BB-84C5-D7B835476B54}"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221759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B209B-1B87-43BB-84C5-D7B835476B54}"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3207314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209B-1B87-43BB-84C5-D7B835476B54}"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257570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611A8422-6479-4BF5-81A8-2897B3A4277B}" type="datetime1">
              <a:rPr lang="en-US" smtClean="0"/>
              <a:t>5/25/2022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5970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B209B-1B87-43BB-84C5-D7B835476B54}"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112905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B209B-1B87-43BB-84C5-D7B835476B5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648552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B209B-1B87-43BB-84C5-D7B835476B54}"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774C74-07BC-44C3-A561-7B6B9A4A2FD8}" type="slidenum">
              <a:rPr lang="en-US" smtClean="0"/>
              <a:t>‹#›</a:t>
            </a:fld>
            <a:endParaRPr lang="en-US"/>
          </a:p>
        </p:txBody>
      </p:sp>
    </p:spTree>
    <p:extLst>
      <p:ext uri="{BB962C8B-B14F-4D97-AF65-F5344CB8AC3E}">
        <p14:creationId xmlns:p14="http://schemas.microsoft.com/office/powerpoint/2010/main" val="1085979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9753600" cy="1143000"/>
          </a:xfrm>
        </p:spPr>
        <p:txBody>
          <a:bodyPr/>
          <a:lstStyle/>
          <a:p>
            <a:r>
              <a:rPr lang="en-US"/>
              <a:t>Click to edit Master title style</a:t>
            </a:r>
          </a:p>
        </p:txBody>
      </p:sp>
      <p:sp>
        <p:nvSpPr>
          <p:cNvPr id="3" name="Text Placeholder 2"/>
          <p:cNvSpPr>
            <a:spLocks noGrp="1"/>
          </p:cNvSpPr>
          <p:nvPr>
            <p:ph type="body" sz="half" idx="1"/>
          </p:nvPr>
        </p:nvSpPr>
        <p:spPr>
          <a:xfrm>
            <a:off x="1930400" y="1600201"/>
            <a:ext cx="4724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0" y="1600200"/>
            <a:ext cx="47244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0" y="3938589"/>
            <a:ext cx="47244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E46F4FF-8FD6-415F-B714-AFDC4BBFFEC4}" type="slidenum">
              <a:rPr lang="ja-JP" altLang="en-US">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199504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9753600" cy="1143000"/>
          </a:xfrm>
        </p:spPr>
        <p:txBody>
          <a:bodyPr/>
          <a:lstStyle/>
          <a:p>
            <a:r>
              <a:rPr lang="en-US"/>
              <a:t>Click to edit Master title style</a:t>
            </a:r>
          </a:p>
        </p:txBody>
      </p:sp>
      <p:sp>
        <p:nvSpPr>
          <p:cNvPr id="3" name="Text Placeholder 2"/>
          <p:cNvSpPr>
            <a:spLocks noGrp="1"/>
          </p:cNvSpPr>
          <p:nvPr>
            <p:ph type="body" sz="half" idx="1"/>
          </p:nvPr>
        </p:nvSpPr>
        <p:spPr>
          <a:xfrm>
            <a:off x="1930400" y="1600201"/>
            <a:ext cx="4724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0" y="1600201"/>
            <a:ext cx="4724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C84D4C4-EE29-42C5-978B-14275BAAF375}" type="slidenum">
              <a:rPr lang="ja-JP" altLang="en-US">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592699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9753600" cy="1143000"/>
          </a:xfrm>
        </p:spPr>
        <p:txBody>
          <a:bodyPr/>
          <a:lstStyle/>
          <a:p>
            <a:r>
              <a:rPr lang="en-US"/>
              <a:t>Click to edit Master title style</a:t>
            </a:r>
          </a:p>
        </p:txBody>
      </p:sp>
      <p:sp>
        <p:nvSpPr>
          <p:cNvPr id="3" name="Text Placeholder 2"/>
          <p:cNvSpPr>
            <a:spLocks noGrp="1"/>
          </p:cNvSpPr>
          <p:nvPr>
            <p:ph type="body" sz="half" idx="1"/>
          </p:nvPr>
        </p:nvSpPr>
        <p:spPr>
          <a:xfrm>
            <a:off x="1930400" y="1600200"/>
            <a:ext cx="96520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930400" y="3938589"/>
            <a:ext cx="96520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0E2FC1-97C5-4BEB-9D7A-C5C2FACF2E14}" type="slidenum">
              <a:rPr kumimoji="0"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261400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sz="1800">
              <a:solidFill>
                <a:srgbClr val="000000"/>
              </a:solidFill>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120686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2476977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3499984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126302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6379643-15C8-4229-84E3-F66E83161475}" type="datetime1">
              <a:rPr lang="en-US" smtClean="0"/>
              <a:t>5/25/2022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367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119249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687670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1816458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3344152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1116559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3038752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p:txBody>
          <a:bodyPr/>
          <a:lstStyle>
            <a:lvl1pPr>
              <a:defRPr smtClean="0">
                <a:latin typeface="Arial" pitchFamily="34" charset="0"/>
              </a:defRPr>
            </a:lvl1pPr>
          </a:lstStyle>
          <a:p>
            <a:pPr>
              <a:defRPr/>
            </a:pPr>
            <a:endParaRPr lang="en-US"/>
          </a:p>
        </p:txBody>
      </p:sp>
    </p:spTree>
    <p:extLst>
      <p:ext uri="{BB962C8B-B14F-4D97-AF65-F5344CB8AC3E}">
        <p14:creationId xmlns:p14="http://schemas.microsoft.com/office/powerpoint/2010/main" val="2425559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algn="ctr" fontAlgn="base">
              <a:spcBef>
                <a:spcPct val="0"/>
              </a:spcBef>
              <a:spcAft>
                <a:spcPct val="0"/>
              </a:spcAft>
            </a:pPr>
            <a:endParaRPr lang="en-US" sz="1800">
              <a:solidFill>
                <a:srgbClr val="000000"/>
              </a:solidFill>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80293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902655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73923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585BE14A-3C57-4A0F-BF8A-EB4B37D3A47D}" type="datetime1">
              <a:rPr lang="en-US" smtClean="0"/>
              <a:t>5/25/2022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1075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61130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918148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775726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977429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610505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963624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4089608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859404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9614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96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DD900260-446D-48DB-AE0B-5DC147F9D693}" type="datetime1">
              <a:rPr lang="en-US" smtClean="0"/>
              <a:t>5/25/2022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1541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3839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7359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8529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4953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5011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38822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7863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1518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6549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9753600" cy="1143000"/>
          </a:xfrm>
        </p:spPr>
        <p:txBody>
          <a:bodyPr/>
          <a:lstStyle/>
          <a:p>
            <a:r>
              <a:rPr lang="en-US"/>
              <a:t>Click to edit Master title style</a:t>
            </a:r>
          </a:p>
        </p:txBody>
      </p:sp>
      <p:sp>
        <p:nvSpPr>
          <p:cNvPr id="3" name="Text Placeholder 2"/>
          <p:cNvSpPr>
            <a:spLocks noGrp="1"/>
          </p:cNvSpPr>
          <p:nvPr>
            <p:ph type="body" sz="half" idx="1"/>
          </p:nvPr>
        </p:nvSpPr>
        <p:spPr>
          <a:xfrm>
            <a:off x="1930400" y="1600201"/>
            <a:ext cx="4724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0" y="1600200"/>
            <a:ext cx="47244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0" y="3938589"/>
            <a:ext cx="47244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E46F4FF-8FD6-415F-B714-AFDC4BBFFEC4}" type="slidenum">
              <a:rPr lang="ja-JP" altLang="en-US">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94183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CDD459B-678A-48C7-9FBE-761445FBEA0E}" type="datetime1">
              <a:rPr lang="en-US" smtClean="0"/>
              <a:t>5/25/2022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2617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016FAE87-CE0C-4B51-848A-5B10C2ED92A6}" type="datetime1">
              <a:rPr lang="en-US" smtClean="0"/>
              <a:t>5/25/2022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761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2129E083-7363-473F-881B-6635010CA8BF}" type="datetime1">
              <a:rPr lang="en-US" smtClean="0"/>
              <a:t>5/25/2022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449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94E0A20C-1932-484B-ABB8-B6531B80A8E9}" type="datetime1">
              <a:rPr lang="en-US" smtClean="0"/>
              <a:t>5/25/2022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43708C7-7F87-44BF-96C7-20B0D63E7B83}" type="datetime1">
              <a:rPr lang="en-US" smtClean="0"/>
              <a:t>5/25/2022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762447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2B209B-1B87-43BB-84C5-D7B835476B54}" type="datetimeFigureOut">
              <a:rPr lang="en-US" smtClean="0"/>
              <a:t>5/25/2022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74C74-07BC-44C3-A561-7B6B9A4A2FD8}" type="slidenum">
              <a:rPr lang="en-US" smtClean="0"/>
              <a:t>‹#›</a:t>
            </a:fld>
            <a:endParaRPr lang="en-US"/>
          </a:p>
        </p:txBody>
      </p:sp>
    </p:spTree>
    <p:extLst>
      <p:ext uri="{BB962C8B-B14F-4D97-AF65-F5344CB8AC3E}">
        <p14:creationId xmlns:p14="http://schemas.microsoft.com/office/powerpoint/2010/main" val="39402068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3"/>
          <p:cNvSpPr>
            <a:spLocks noChangeArrowheads="1"/>
          </p:cNvSpPr>
          <p:nvPr/>
        </p:nvSpPr>
        <p:spPr bwMode="auto">
          <a:xfrm>
            <a:off x="0" y="6621464"/>
            <a:ext cx="12192000" cy="236537"/>
          </a:xfrm>
          <a:prstGeom prst="rect">
            <a:avLst/>
          </a:prstGeom>
          <a:solidFill>
            <a:srgbClr val="C44C4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a:solidFill>
                <a:srgbClr val="000000"/>
              </a:solidFill>
            </a:endParaRPr>
          </a:p>
        </p:txBody>
      </p:sp>
      <p:sp>
        <p:nvSpPr>
          <p:cNvPr id="3076"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8" name="Rectangle 7"/>
          <p:cNvSpPr>
            <a:spLocks noChangeArrowheads="1"/>
          </p:cNvSpPr>
          <p:nvPr/>
        </p:nvSpPr>
        <p:spPr bwMode="auto">
          <a:xfrm>
            <a:off x="0" y="6597650"/>
            <a:ext cx="361526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r>
              <a:rPr lang="en-US" sz="800">
                <a:solidFill>
                  <a:srgbClr val="000000"/>
                </a:solidFill>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smtClean="0">
                <a:solidFill>
                  <a:srgbClr val="000000"/>
                </a:solidFill>
                <a:latin typeface="Arial" charset="0"/>
              </a:defRPr>
            </a:lvl1pPr>
          </a:lstStyle>
          <a:p>
            <a:pPr fontAlgn="base">
              <a:spcBef>
                <a:spcPct val="0"/>
              </a:spcBef>
              <a:spcAft>
                <a:spcPct val="0"/>
              </a:spcAft>
              <a:defRPr/>
            </a:pPr>
            <a:endParaRPr lang="en-US"/>
          </a:p>
        </p:txBody>
      </p:sp>
      <p:sp>
        <p:nvSpPr>
          <p:cNvPr id="3080" name="Rectangle 9"/>
          <p:cNvSpPr>
            <a:spLocks noChangeArrowheads="1"/>
          </p:cNvSpPr>
          <p:nvPr/>
        </p:nvSpPr>
        <p:spPr bwMode="auto">
          <a:xfrm>
            <a:off x="4233333" y="6597650"/>
            <a:ext cx="361526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800">
                <a:solidFill>
                  <a:srgbClr val="000000"/>
                </a:solidFill>
              </a:rPr>
              <a:t>Title of Slides</a:t>
            </a:r>
          </a:p>
        </p:txBody>
      </p:sp>
      <p:pic>
        <p:nvPicPr>
          <p:cNvPr id="3081" name="Picture 20"/>
          <p:cNvPicPr>
            <a:picLocks noChangeAspect="1" noChangeArrowheads="1"/>
          </p:cNvPicPr>
          <p:nvPr userDrawn="1"/>
        </p:nvPicPr>
        <p:blipFill>
          <a:blip r:embed="rId13">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4999721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4"/>
            <a:ext cx="12192000" cy="236537"/>
          </a:xfrm>
          <a:prstGeom prst="rect">
            <a:avLst/>
          </a:prstGeom>
          <a:solidFill>
            <a:srgbClr val="C44C4C"/>
          </a:solidFill>
          <a:ln w="9525">
            <a:noFill/>
            <a:miter lim="800000"/>
            <a:headEnd/>
            <a:tailEnd/>
          </a:ln>
          <a:effectLst/>
        </p:spPr>
        <p:txBody>
          <a:bodyPr wrap="none" anchor="ctr"/>
          <a:lstStyle/>
          <a:p>
            <a:pPr fontAlgn="base">
              <a:spcBef>
                <a:spcPct val="0"/>
              </a:spcBef>
              <a:spcAft>
                <a:spcPct val="0"/>
              </a:spcAft>
            </a:pPr>
            <a:endParaRPr lang="en-US" sz="1800">
              <a:solidFill>
                <a:srgbClr val="000000"/>
              </a:solidFill>
            </a:endParaRPr>
          </a:p>
        </p:txBody>
      </p:sp>
      <p:sp>
        <p:nvSpPr>
          <p:cNvPr id="1028"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0" y="6597650"/>
            <a:ext cx="3615267" cy="260350"/>
          </a:xfrm>
          <a:prstGeom prst="rect">
            <a:avLst/>
          </a:prstGeom>
          <a:noFill/>
          <a:ln w="9525">
            <a:noFill/>
            <a:miter lim="800000"/>
            <a:headEnd/>
            <a:tailEnd/>
          </a:ln>
          <a:effectLst/>
        </p:spPr>
        <p:txBody>
          <a:bodyPr/>
          <a:lstStyle/>
          <a:p>
            <a:pPr fontAlgn="base">
              <a:spcBef>
                <a:spcPct val="0"/>
              </a:spcBef>
              <a:spcAft>
                <a:spcPct val="0"/>
              </a:spcAft>
              <a:defRPr/>
            </a:pPr>
            <a:r>
              <a:rPr lang="en-US" sz="800">
                <a:solidFill>
                  <a:srgbClr val="000000"/>
                </a:solidFill>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algn="ctr" fontAlgn="base">
              <a:spcBef>
                <a:spcPct val="0"/>
              </a:spcBef>
              <a:spcAft>
                <a:spcPct val="0"/>
              </a:spcAft>
              <a:defRPr/>
            </a:pPr>
            <a:r>
              <a:rPr lang="en-US" sz="800">
                <a:solidFill>
                  <a:srgbClr val="000000"/>
                </a:solidFill>
              </a:rPr>
              <a:t>Title of Slides</a:t>
            </a:r>
          </a:p>
        </p:txBody>
      </p:sp>
      <p:pic>
        <p:nvPicPr>
          <p:cNvPr id="1033" name="Picture 20"/>
          <p:cNvPicPr>
            <a:picLocks noChangeAspect="1" noChangeArrowheads="1"/>
          </p:cNvPicPr>
          <p:nvPr userDrawn="1"/>
        </p:nvPicPr>
        <p:blipFill>
          <a:blip r:embed="rId13">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0978710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126C97F-F409-4DD4-9A01-92158CBB3D95}" type="datetimeFigureOut">
              <a:rPr lang="en-US" smtClean="0">
                <a:solidFill>
                  <a:prstClr val="black">
                    <a:tint val="75000"/>
                  </a:prstClr>
                </a:solidFill>
              </a:rPr>
              <a:pPr>
                <a:defRPr/>
              </a:pPr>
              <a:t>5/25/2022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161229-747F-4C77-A199-25132E3621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527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png"/><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A stone footpath on the grassy field against the sky">
            <a:extLst>
              <a:ext uri="{FF2B5EF4-FFF2-40B4-BE49-F238E27FC236}">
                <a16:creationId xmlns:a16="http://schemas.microsoft.com/office/drawing/2014/main" id="{9AD117F3-FB5C-4FC8-9ECA-9DDCF1D6EF23}"/>
              </a:ext>
            </a:extLst>
          </p:cNvPr>
          <p:cNvPicPr>
            <a:picLocks noChangeAspect="1"/>
          </p:cNvPicPr>
          <p:nvPr/>
        </p:nvPicPr>
        <p:blipFill rotWithShape="1">
          <a:blip r:embed="rId2">
            <a:alphaModFix amt="50000"/>
          </a:blip>
          <a:srcRect t="14438" r="-1" b="10543"/>
          <a:stretch/>
        </p:blipFill>
        <p:spPr>
          <a:xfrm>
            <a:off x="3070" y="10"/>
            <a:ext cx="12188930" cy="6857990"/>
          </a:xfrm>
          <a:prstGeom prst="rect">
            <a:avLst/>
          </a:prstGeom>
        </p:spPr>
      </p:pic>
      <p:sp>
        <p:nvSpPr>
          <p:cNvPr id="2" name="Title 1">
            <a:extLst>
              <a:ext uri="{FF2B5EF4-FFF2-40B4-BE49-F238E27FC236}">
                <a16:creationId xmlns:a16="http://schemas.microsoft.com/office/drawing/2014/main" id="{0845E3FF-FA11-43C7-807D-3BA60C286713}"/>
              </a:ext>
            </a:extLst>
          </p:cNvPr>
          <p:cNvSpPr>
            <a:spLocks noGrp="1"/>
          </p:cNvSpPr>
          <p:nvPr>
            <p:ph type="ctrTitle"/>
          </p:nvPr>
        </p:nvSpPr>
        <p:spPr>
          <a:xfrm>
            <a:off x="-1" y="1"/>
            <a:ext cx="12188930" cy="4177243"/>
          </a:xfrm>
        </p:spPr>
        <p:txBody>
          <a:bodyPr>
            <a:normAutofit fontScale="90000"/>
          </a:bodyPr>
          <a:lstStyle/>
          <a:p>
            <a:pPr algn="ctr">
              <a:lnSpc>
                <a:spcPct val="90000"/>
              </a:lnSpc>
            </a:pPr>
            <a:br>
              <a:rPr lang="en-MY" sz="10800" dirty="0"/>
            </a:br>
            <a:r>
              <a:rPr lang="en-MY" sz="10800" dirty="0"/>
              <a:t>Topic 7 SPSS Descriptive Statistics</a:t>
            </a:r>
          </a:p>
        </p:txBody>
      </p:sp>
      <p:sp>
        <p:nvSpPr>
          <p:cNvPr id="3" name="Subtitle 2">
            <a:extLst>
              <a:ext uri="{FF2B5EF4-FFF2-40B4-BE49-F238E27FC236}">
                <a16:creationId xmlns:a16="http://schemas.microsoft.com/office/drawing/2014/main" id="{372F7725-8BC7-494B-AEE6-38ADA3D4DFEA}"/>
              </a:ext>
            </a:extLst>
          </p:cNvPr>
          <p:cNvSpPr>
            <a:spLocks noGrp="1"/>
          </p:cNvSpPr>
          <p:nvPr>
            <p:ph type="subTitle" idx="1"/>
          </p:nvPr>
        </p:nvSpPr>
        <p:spPr>
          <a:xfrm>
            <a:off x="0" y="6296158"/>
            <a:ext cx="12188930" cy="561832"/>
          </a:xfrm>
        </p:spPr>
        <p:txBody>
          <a:bodyPr>
            <a:normAutofit/>
          </a:bodyPr>
          <a:lstStyle/>
          <a:p>
            <a:pPr algn="ctr"/>
            <a:r>
              <a:rPr lang="en-MY" sz="2000" b="1" dirty="0"/>
              <a:t>Dr Jugindar Singh</a:t>
            </a:r>
          </a:p>
        </p:txBody>
      </p:sp>
      <p:sp>
        <p:nvSpPr>
          <p:cNvPr id="2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5" name="Picture 4">
            <a:extLst>
              <a:ext uri="{FF2B5EF4-FFF2-40B4-BE49-F238E27FC236}">
                <a16:creationId xmlns:a16="http://schemas.microsoft.com/office/drawing/2014/main" id="{B6C1DD44-2D6D-45A5-8677-5F11EB05F864}"/>
              </a:ext>
            </a:extLst>
          </p:cNvPr>
          <p:cNvPicPr>
            <a:picLocks noChangeAspect="1"/>
          </p:cNvPicPr>
          <p:nvPr/>
        </p:nvPicPr>
        <p:blipFill>
          <a:blip r:embed="rId3"/>
          <a:stretch>
            <a:fillRect/>
          </a:stretch>
        </p:blipFill>
        <p:spPr>
          <a:xfrm>
            <a:off x="10058215" y="4553502"/>
            <a:ext cx="2133785" cy="2304488"/>
          </a:xfrm>
          <a:prstGeom prst="rect">
            <a:avLst/>
          </a:prstGeom>
        </p:spPr>
      </p:pic>
      <p:sp>
        <p:nvSpPr>
          <p:cNvPr id="6" name="Slide Number Placeholder 5">
            <a:extLst>
              <a:ext uri="{FF2B5EF4-FFF2-40B4-BE49-F238E27FC236}">
                <a16:creationId xmlns:a16="http://schemas.microsoft.com/office/drawing/2014/main" id="{13B2DF30-79EF-47EF-8B56-5FA245E6EC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D31F4-64FA-4BA0-9498-67783267A8C8}" type="slidenum">
              <a:rPr kumimoji="0" lang="en-US" sz="1600" b="0" i="0" u="none" strike="noStrike" kern="1200" cap="none" spc="0" normalizeH="0" baseline="0" noProof="0" smtClean="0">
                <a:ln>
                  <a:noFill/>
                </a:ln>
                <a:solidFill>
                  <a:prstClr val="white">
                    <a:tint val="75000"/>
                  </a:prstClr>
                </a:solidFill>
                <a:effectLst/>
                <a:uLnTx/>
                <a:uFillTx/>
                <a:latin typeface="The Hand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prstClr val="white">
                  <a:tint val="75000"/>
                </a:prstClr>
              </a:solidFill>
              <a:effectLst/>
              <a:uLnTx/>
              <a:uFillTx/>
              <a:latin typeface="The Hand Bold"/>
              <a:ea typeface="+mn-ea"/>
              <a:cs typeface="+mn-cs"/>
            </a:endParaRPr>
          </a:p>
        </p:txBody>
      </p:sp>
    </p:spTree>
    <p:extLst>
      <p:ext uri="{BB962C8B-B14F-4D97-AF65-F5344CB8AC3E}">
        <p14:creationId xmlns:p14="http://schemas.microsoft.com/office/powerpoint/2010/main" val="2990252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09775" y="274638"/>
            <a:ext cx="7042150" cy="411162"/>
          </a:xfrm>
        </p:spPr>
        <p:txBody>
          <a:bodyPr/>
          <a:lstStyle/>
          <a:p>
            <a:pPr eaLnBrk="1" hangingPunct="1"/>
            <a:r>
              <a:rPr lang="en-US" sz="4800" b="1" dirty="0">
                <a:solidFill>
                  <a:srgbClr val="FF0000"/>
                </a:solidFill>
              </a:rPr>
              <a:t>Descriptive Statistics</a:t>
            </a:r>
          </a:p>
        </p:txBody>
      </p:sp>
      <p:sp>
        <p:nvSpPr>
          <p:cNvPr id="17411" name="Rectangle 4"/>
          <p:cNvSpPr>
            <a:spLocks noGrp="1" noChangeArrowheads="1"/>
          </p:cNvSpPr>
          <p:nvPr>
            <p:ph type="body" sz="half" idx="1"/>
          </p:nvPr>
        </p:nvSpPr>
        <p:spPr>
          <a:xfrm>
            <a:off x="98474" y="914401"/>
            <a:ext cx="5921326" cy="3810000"/>
          </a:xfrm>
          <a:ln>
            <a:solidFill>
              <a:srgbClr val="FFC000"/>
            </a:solidFill>
          </a:ln>
        </p:spPr>
        <p:txBody>
          <a:bodyPr/>
          <a:lstStyle/>
          <a:p>
            <a:pPr eaLnBrk="1" hangingPunct="1"/>
            <a:r>
              <a:rPr lang="en-US" b="1" dirty="0"/>
              <a:t>Number</a:t>
            </a:r>
          </a:p>
          <a:p>
            <a:pPr eaLnBrk="1" hangingPunct="1"/>
            <a:r>
              <a:rPr lang="en-US" b="1" dirty="0"/>
              <a:t>Frequency Count</a:t>
            </a:r>
          </a:p>
          <a:p>
            <a:pPr eaLnBrk="1" hangingPunct="1"/>
            <a:r>
              <a:rPr lang="en-US" b="1" dirty="0"/>
              <a:t>Percentage</a:t>
            </a:r>
          </a:p>
          <a:p>
            <a:pPr eaLnBrk="1" hangingPunct="1"/>
            <a:r>
              <a:rPr lang="en-US" b="1" dirty="0"/>
              <a:t>Measures of Central Tendency </a:t>
            </a:r>
          </a:p>
          <a:p>
            <a:pPr lvl="1" eaLnBrk="1" hangingPunct="1"/>
            <a:r>
              <a:rPr lang="en-US" b="1" dirty="0"/>
              <a:t>Mean</a:t>
            </a:r>
          </a:p>
          <a:p>
            <a:pPr lvl="1" eaLnBrk="1" hangingPunct="1"/>
            <a:r>
              <a:rPr lang="en-US" b="1" dirty="0"/>
              <a:t>Median</a:t>
            </a:r>
          </a:p>
          <a:p>
            <a:pPr lvl="1" eaLnBrk="1" hangingPunct="1"/>
            <a:r>
              <a:rPr lang="en-US" b="1" dirty="0"/>
              <a:t>Mode</a:t>
            </a:r>
          </a:p>
        </p:txBody>
      </p:sp>
      <p:sp>
        <p:nvSpPr>
          <p:cNvPr id="17412" name="Rectangle 5"/>
          <p:cNvSpPr>
            <a:spLocks noGrp="1" noChangeArrowheads="1"/>
          </p:cNvSpPr>
          <p:nvPr>
            <p:ph type="body" sz="half" idx="2"/>
          </p:nvPr>
        </p:nvSpPr>
        <p:spPr>
          <a:xfrm>
            <a:off x="6324600" y="914401"/>
            <a:ext cx="5768926" cy="3810000"/>
          </a:xfrm>
          <a:ln>
            <a:solidFill>
              <a:srgbClr val="FFC000"/>
            </a:solidFill>
          </a:ln>
        </p:spPr>
        <p:txBody>
          <a:bodyPr/>
          <a:lstStyle/>
          <a:p>
            <a:pPr eaLnBrk="1" hangingPunct="1"/>
            <a:r>
              <a:rPr lang="en-US" b="1" dirty="0"/>
              <a:t>Variability</a:t>
            </a:r>
          </a:p>
          <a:p>
            <a:pPr eaLnBrk="1" hangingPunct="1"/>
            <a:r>
              <a:rPr lang="en-US" b="1" dirty="0"/>
              <a:t>Variance and standard deviation</a:t>
            </a:r>
          </a:p>
          <a:p>
            <a:pPr eaLnBrk="1" hangingPunct="1"/>
            <a:r>
              <a:rPr lang="en-US" b="1" dirty="0"/>
              <a:t>Graphs</a:t>
            </a:r>
          </a:p>
          <a:p>
            <a:pPr eaLnBrk="1" hangingPunct="1"/>
            <a:r>
              <a:rPr lang="en-US" b="1" dirty="0"/>
              <a:t>Normal Curve</a:t>
            </a:r>
          </a:p>
        </p:txBody>
      </p:sp>
      <p:sp>
        <p:nvSpPr>
          <p:cNvPr id="2" name="Rectangle 1"/>
          <p:cNvSpPr/>
          <p:nvPr/>
        </p:nvSpPr>
        <p:spPr>
          <a:xfrm>
            <a:off x="3048000" y="6051435"/>
            <a:ext cx="563808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Describe what's going on in our data.</a:t>
            </a:r>
          </a:p>
        </p:txBody>
      </p:sp>
      <p:sp>
        <p:nvSpPr>
          <p:cNvPr id="3" name="Rectangle 2"/>
          <p:cNvSpPr/>
          <p:nvPr/>
        </p:nvSpPr>
        <p:spPr>
          <a:xfrm>
            <a:off x="98474" y="4807004"/>
            <a:ext cx="11995052" cy="1200329"/>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Mode</a:t>
            </a:r>
            <a:r>
              <a:rPr kumimoji="0" lang="en-US" sz="2400" b="0" i="0" u="none" strike="noStrike" kern="1200" cap="none" spc="0" normalizeH="0" baseline="0" noProof="0" dirty="0">
                <a:ln>
                  <a:noFill/>
                </a:ln>
                <a:solidFill>
                  <a:srgbClr val="000000"/>
                </a:solidFill>
                <a:effectLst/>
                <a:uLnTx/>
                <a:uFillTx/>
                <a:latin typeface="Arial"/>
                <a:ea typeface="+mn-ea"/>
                <a:cs typeface="+mn-cs"/>
              </a:rPr>
              <a:t> – the most frequently occurring observation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Median </a:t>
            </a:r>
            <a:r>
              <a:rPr kumimoji="0" lang="en-US" sz="2400" b="0" i="0" u="none" strike="noStrike" kern="1200" cap="none" spc="0" normalizeH="0" baseline="0" noProof="0" dirty="0">
                <a:ln>
                  <a:noFill/>
                </a:ln>
                <a:solidFill>
                  <a:srgbClr val="000000"/>
                </a:solidFill>
                <a:effectLst/>
                <a:uLnTx/>
                <a:uFillTx/>
                <a:latin typeface="Arial"/>
                <a:ea typeface="+mn-ea"/>
                <a:cs typeface="+mn-cs"/>
              </a:rPr>
              <a:t>– the middle value in the data (50 50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Mean</a:t>
            </a:r>
            <a:r>
              <a:rPr kumimoji="0" lang="en-US" sz="2400" b="0" i="0" u="none" strike="noStrike" kern="1200" cap="none" spc="0" normalizeH="0" baseline="0" noProof="0" dirty="0">
                <a:ln>
                  <a:noFill/>
                </a:ln>
                <a:solidFill>
                  <a:srgbClr val="000000"/>
                </a:solidFill>
                <a:effectLst/>
                <a:uLnTx/>
                <a:uFillTx/>
                <a:latin typeface="Arial"/>
                <a:ea typeface="+mn-ea"/>
                <a:cs typeface="+mn-cs"/>
              </a:rPr>
              <a:t> – arithmetic average</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173471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83CB3D9-ABF3-4AC1-93FD-A81966A9DBD1}"/>
              </a:ext>
            </a:extLst>
          </p:cNvPr>
          <p:cNvPicPr>
            <a:picLocks noChangeAspect="1"/>
          </p:cNvPicPr>
          <p:nvPr/>
        </p:nvPicPr>
        <p:blipFill rotWithShape="1">
          <a:blip r:embed="rId2"/>
          <a:srcRect t="11570" b="384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6512D03-B15C-4AC1-B847-36B786312CA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pPr>
            <a:r>
              <a:rPr lang="en-US" sz="5200" dirty="0">
                <a:solidFill>
                  <a:srgbClr val="FFFFFF"/>
                </a:solidFill>
              </a:rPr>
              <a:t>Your Respondents </a:t>
            </a:r>
          </a:p>
        </p:txBody>
      </p:sp>
    </p:spTree>
    <p:extLst>
      <p:ext uri="{BB962C8B-B14F-4D97-AF65-F5344CB8AC3E}">
        <p14:creationId xmlns:p14="http://schemas.microsoft.com/office/powerpoint/2010/main" val="1446447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a:extLst>
              <a:ext uri="{FF2B5EF4-FFF2-40B4-BE49-F238E27FC236}">
                <a16:creationId xmlns:a16="http://schemas.microsoft.com/office/drawing/2014/main" id="{708BBF52-14F7-456A-AA73-E78671E0FAEA}"/>
              </a:ext>
            </a:extLst>
          </p:cNvPr>
          <p:cNvPicPr>
            <a:picLocks noGrp="1" noChangeAspect="1"/>
          </p:cNvPicPr>
          <p:nvPr>
            <p:ph idx="1"/>
          </p:nvPr>
        </p:nvPicPr>
        <p:blipFill rotWithShape="1">
          <a:blip r:embed="rId2"/>
          <a:srcRect b="22960"/>
          <a:stretch/>
        </p:blipFill>
        <p:spPr>
          <a:xfrm>
            <a:off x="4203290" y="1282"/>
            <a:ext cx="7988710" cy="6856718"/>
          </a:xfrm>
          <a:prstGeom prst="rect">
            <a:avLst/>
          </a:prstGeom>
          <a:ln>
            <a:solidFill>
              <a:schemeClr val="accent1"/>
            </a:solidFill>
          </a:ln>
        </p:spPr>
      </p:pic>
      <p:sp>
        <p:nvSpPr>
          <p:cNvPr id="6" name="TextBox 5">
            <a:extLst>
              <a:ext uri="{FF2B5EF4-FFF2-40B4-BE49-F238E27FC236}">
                <a16:creationId xmlns:a16="http://schemas.microsoft.com/office/drawing/2014/main" id="{B577F8DC-7D38-44FD-810F-080BCEC53525}"/>
              </a:ext>
            </a:extLst>
          </p:cNvPr>
          <p:cNvSpPr txBox="1"/>
          <p:nvPr/>
        </p:nvSpPr>
        <p:spPr>
          <a:xfrm>
            <a:off x="259018" y="283906"/>
            <a:ext cx="2456185"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0000"/>
                </a:solidFill>
                <a:effectLst/>
                <a:uLnTx/>
                <a:uFillTx/>
                <a:latin typeface="Calibri"/>
                <a:ea typeface="+mn-ea"/>
                <a:cs typeface="+mn-cs"/>
              </a:rPr>
              <a:t>Respondents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black"/>
                </a:solidFill>
                <a:effectLst/>
                <a:uLnTx/>
                <a:uFillTx/>
                <a:latin typeface="Calibri"/>
                <a:ea typeface="+mn-ea"/>
                <a:cs typeface="+mn-cs"/>
              </a:rPr>
              <a:t>Analyze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black"/>
                </a:solidFill>
                <a:effectLst/>
                <a:uLnTx/>
                <a:uFillTx/>
                <a:latin typeface="Calibri"/>
                <a:ea typeface="+mn-ea"/>
                <a:cs typeface="+mn-cs"/>
              </a:rPr>
              <a:t>Descriptive 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black"/>
                </a:solidFill>
                <a:effectLst/>
                <a:uLnTx/>
                <a:uFillTx/>
                <a:latin typeface="Calibri"/>
                <a:ea typeface="+mn-ea"/>
                <a:cs typeface="+mn-cs"/>
              </a:rPr>
              <a:t>Frequency</a:t>
            </a:r>
            <a:endParaRPr kumimoji="0" lang="en-MY"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080F7FE-88A5-4925-BEA4-FF0A6E19043F}"/>
              </a:ext>
            </a:extLst>
          </p:cNvPr>
          <p:cNvPicPr>
            <a:picLocks noChangeAspect="1"/>
          </p:cNvPicPr>
          <p:nvPr/>
        </p:nvPicPr>
        <p:blipFill>
          <a:blip r:embed="rId3"/>
          <a:stretch>
            <a:fillRect/>
          </a:stretch>
        </p:blipFill>
        <p:spPr>
          <a:xfrm>
            <a:off x="0" y="2038233"/>
            <a:ext cx="4320545" cy="4818486"/>
          </a:xfrm>
          <a:prstGeom prst="rect">
            <a:avLst/>
          </a:prstGeom>
        </p:spPr>
      </p:pic>
    </p:spTree>
    <p:extLst>
      <p:ext uri="{BB962C8B-B14F-4D97-AF65-F5344CB8AC3E}">
        <p14:creationId xmlns:p14="http://schemas.microsoft.com/office/powerpoint/2010/main" val="678176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410"/>
            <a:ext cx="7042150" cy="563562"/>
          </a:xfrm>
        </p:spPr>
        <p:txBody>
          <a:bodyPr>
            <a:normAutofit fontScale="90000"/>
          </a:bodyPr>
          <a:lstStyle/>
          <a:p>
            <a:pPr algn="l"/>
            <a:r>
              <a:rPr lang="en-US" b="1" dirty="0">
                <a:solidFill>
                  <a:srgbClr val="FF0000"/>
                </a:solidFill>
              </a:rPr>
              <a:t>Demographics</a:t>
            </a:r>
          </a:p>
        </p:txBody>
      </p:sp>
      <p:sp>
        <p:nvSpPr>
          <p:cNvPr id="5" name="Rectangle 4"/>
          <p:cNvSpPr/>
          <p:nvPr/>
        </p:nvSpPr>
        <p:spPr>
          <a:xfrm>
            <a:off x="0" y="548554"/>
            <a:ext cx="6733309" cy="3785652"/>
          </a:xfrm>
          <a:prstGeom prst="rect">
            <a:avLst/>
          </a:prstGeom>
          <a:solidFill>
            <a:schemeClr val="bg1"/>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Present Demographics Describe the sample: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The age, gender, or relevant related information on the population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Summarize the demographics of the sample, and present in a table format after the narration (as per sample) (Simon, 2006).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Otherwise, the table is included as an Appendix and referred to in the narrative of chapter four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1018" y="152401"/>
            <a:ext cx="5430982" cy="6665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29013"/>
            <a:ext cx="3814763" cy="354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762" y="3529013"/>
            <a:ext cx="2849275" cy="354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Dr Jugindar Singh</a:t>
            </a:r>
          </a:p>
        </p:txBody>
      </p:sp>
    </p:spTree>
    <p:extLst>
      <p:ext uri="{BB962C8B-B14F-4D97-AF65-F5344CB8AC3E}">
        <p14:creationId xmlns:p14="http://schemas.microsoft.com/office/powerpoint/2010/main" val="711204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2">
            <a:extLst>
              <a:ext uri="{FF2B5EF4-FFF2-40B4-BE49-F238E27FC236}">
                <a16:creationId xmlns:a16="http://schemas.microsoft.com/office/drawing/2014/main" id="{A95F55B0-2ABF-4995-A157-977790F8C492}"/>
              </a:ext>
            </a:extLst>
          </p:cNvPr>
          <p:cNvSpPr>
            <a:spLocks noGrp="1" noChangeArrowheads="1"/>
          </p:cNvSpPr>
          <p:nvPr>
            <p:ph type="title"/>
          </p:nvPr>
        </p:nvSpPr>
        <p:spPr>
          <a:xfrm>
            <a:off x="145774" y="127139"/>
            <a:ext cx="3193774" cy="688788"/>
          </a:xfrm>
        </p:spPr>
        <p:txBody>
          <a:bodyPr>
            <a:normAutofit fontScale="90000"/>
          </a:bodyPr>
          <a:lstStyle/>
          <a:p>
            <a:r>
              <a:rPr lang="en-US" altLang="ja-JP" dirty="0">
                <a:solidFill>
                  <a:srgbClr val="FF0000"/>
                </a:solidFill>
                <a:latin typeface="Arial" panose="020B0604020202020204" pitchFamily="34" charset="0"/>
                <a:ea typeface="MS PGothic" panose="020B0600070205080204" pitchFamily="34" charset="-128"/>
              </a:rPr>
              <a:t>Frequencies</a:t>
            </a:r>
          </a:p>
        </p:txBody>
      </p:sp>
      <p:sp>
        <p:nvSpPr>
          <p:cNvPr id="8196" name="Rectangle 3">
            <a:extLst>
              <a:ext uri="{FF2B5EF4-FFF2-40B4-BE49-F238E27FC236}">
                <a16:creationId xmlns:a16="http://schemas.microsoft.com/office/drawing/2014/main" id="{B20FC1E7-0996-45B9-8220-EDB242EADD1A}"/>
              </a:ext>
            </a:extLst>
          </p:cNvPr>
          <p:cNvSpPr>
            <a:spLocks noGrp="1" noChangeArrowheads="1"/>
          </p:cNvSpPr>
          <p:nvPr>
            <p:ph type="body" sz="half" idx="1"/>
          </p:nvPr>
        </p:nvSpPr>
        <p:spPr>
          <a:xfrm>
            <a:off x="3220278" y="164825"/>
            <a:ext cx="8825948" cy="552628"/>
          </a:xfrm>
          <a:ln>
            <a:solidFill>
              <a:schemeClr val="accent1"/>
            </a:solidFill>
          </a:ln>
        </p:spPr>
        <p:txBody>
          <a:bodyPr/>
          <a:lstStyle/>
          <a:p>
            <a:pPr marL="0" indent="0">
              <a:buNone/>
            </a:pPr>
            <a:r>
              <a:rPr lang="en-US" altLang="ja-JP" sz="2400" i="1" dirty="0">
                <a:solidFill>
                  <a:srgbClr val="FF0000"/>
                </a:solidFill>
                <a:latin typeface="Arial" panose="020B0604020202020204" pitchFamily="34" charset="0"/>
                <a:ea typeface="MS PGothic" panose="020B0600070205080204" pitchFamily="34" charset="-128"/>
              </a:rPr>
              <a:t>Click ‘Analyze,’ ‘Descriptive statistics,’ then click ‘Frequencies</a:t>
            </a:r>
            <a:r>
              <a:rPr lang="en-US" altLang="ja-JP" sz="2400" dirty="0">
                <a:latin typeface="Arial" panose="020B0604020202020204" pitchFamily="34" charset="0"/>
                <a:ea typeface="MS PGothic" panose="020B0600070205080204" pitchFamily="34" charset="-128"/>
              </a:rPr>
              <a:t>’</a:t>
            </a:r>
          </a:p>
        </p:txBody>
      </p:sp>
      <p:sp>
        <p:nvSpPr>
          <p:cNvPr id="8" name="Rectangle 4">
            <a:extLst>
              <a:ext uri="{FF2B5EF4-FFF2-40B4-BE49-F238E27FC236}">
                <a16:creationId xmlns:a16="http://schemas.microsoft.com/office/drawing/2014/main" id="{12A13C5B-8B96-4EB5-AD88-8FA53E2A9B3E}"/>
              </a:ext>
            </a:extLst>
          </p:cNvPr>
          <p:cNvSpPr txBox="1">
            <a:spLocks noChangeArrowheads="1"/>
          </p:cNvSpPr>
          <p:nvPr/>
        </p:nvSpPr>
        <p:spPr>
          <a:xfrm>
            <a:off x="145774" y="815927"/>
            <a:ext cx="12046226" cy="48149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Click gender and put it into the variable box.</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Click ‘Charts.’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Then click ‘Bar charts’ and click ‘Continue.’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Click OK</a:t>
            </a:r>
          </a:p>
        </p:txBody>
      </p:sp>
      <p:pic>
        <p:nvPicPr>
          <p:cNvPr id="5" name="Picture 4">
            <a:extLst>
              <a:ext uri="{FF2B5EF4-FFF2-40B4-BE49-F238E27FC236}">
                <a16:creationId xmlns:a16="http://schemas.microsoft.com/office/drawing/2014/main" id="{FC6EF66E-DB19-4430-B59D-2BA572128661}"/>
              </a:ext>
            </a:extLst>
          </p:cNvPr>
          <p:cNvPicPr>
            <a:picLocks noChangeAspect="1"/>
          </p:cNvPicPr>
          <p:nvPr/>
        </p:nvPicPr>
        <p:blipFill>
          <a:blip r:embed="rId3"/>
          <a:stretch>
            <a:fillRect/>
          </a:stretch>
        </p:blipFill>
        <p:spPr>
          <a:xfrm>
            <a:off x="145774" y="2600325"/>
            <a:ext cx="12046226" cy="425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7">
            <a:extLst>
              <a:ext uri="{FF2B5EF4-FFF2-40B4-BE49-F238E27FC236}">
                <a16:creationId xmlns:a16="http://schemas.microsoft.com/office/drawing/2014/main" id="{69950F44-090F-4D6F-AF80-A5C4C81F7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7776"/>
            <a:ext cx="6347791" cy="46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8">
            <a:extLst>
              <a:ext uri="{FF2B5EF4-FFF2-40B4-BE49-F238E27FC236}">
                <a16:creationId xmlns:a16="http://schemas.microsoft.com/office/drawing/2014/main" id="{C131C14D-9DC0-4A2F-B216-6D6487BB0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000" y="1564877"/>
            <a:ext cx="5638799" cy="5399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2F4932FE-ACCB-4EBF-B768-929BD335D17E}"/>
              </a:ext>
            </a:extLst>
          </p:cNvPr>
          <p:cNvSpPr txBox="1">
            <a:spLocks noChangeArrowheads="1"/>
          </p:cNvSpPr>
          <p:nvPr/>
        </p:nvSpPr>
        <p:spPr>
          <a:xfrm>
            <a:off x="145774" y="127139"/>
            <a:ext cx="3193774"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j-cs"/>
              </a:rPr>
              <a:t>Frequencies</a:t>
            </a:r>
            <a:endParaRPr kumimoji="0" lang="en-US" altLang="ja-JP"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j-cs"/>
            </a:endParaRPr>
          </a:p>
        </p:txBody>
      </p:sp>
      <p:pic>
        <p:nvPicPr>
          <p:cNvPr id="2" name="Picture 1">
            <a:extLst>
              <a:ext uri="{FF2B5EF4-FFF2-40B4-BE49-F238E27FC236}">
                <a16:creationId xmlns:a16="http://schemas.microsoft.com/office/drawing/2014/main" id="{F31854F1-51AD-46C5-A7B4-DB87D328CBE7}"/>
              </a:ext>
            </a:extLst>
          </p:cNvPr>
          <p:cNvPicPr>
            <a:picLocks noChangeAspect="1"/>
          </p:cNvPicPr>
          <p:nvPr/>
        </p:nvPicPr>
        <p:blipFill>
          <a:blip r:embed="rId5"/>
          <a:stretch>
            <a:fillRect/>
          </a:stretch>
        </p:blipFill>
        <p:spPr>
          <a:xfrm>
            <a:off x="3846287" y="127139"/>
            <a:ext cx="8262724" cy="18106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1ED816-4157-4101-AD54-36DB6BF04E05}"/>
              </a:ext>
            </a:extLst>
          </p:cNvPr>
          <p:cNvSpPr txBox="1"/>
          <p:nvPr/>
        </p:nvSpPr>
        <p:spPr>
          <a:xfrm>
            <a:off x="0" y="0"/>
            <a:ext cx="647824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dirty="0">
                <a:ln>
                  <a:noFill/>
                </a:ln>
                <a:solidFill>
                  <a:prstClr val="black"/>
                </a:solidFill>
                <a:effectLst/>
                <a:uLnTx/>
                <a:uFillTx/>
                <a:latin typeface="Calibri"/>
                <a:ea typeface="+mn-ea"/>
                <a:cs typeface="+mn-cs"/>
              </a:rPr>
              <a:t>Using </a:t>
            </a:r>
            <a:r>
              <a:rPr kumimoji="0" lang="en-MY" sz="2800" b="1" i="0" u="none" strike="noStrike" kern="1200" cap="none" spc="0" normalizeH="0" baseline="0" noProof="0" dirty="0">
                <a:ln>
                  <a:noFill/>
                </a:ln>
                <a:solidFill>
                  <a:srgbClr val="FF0000"/>
                </a:solidFill>
                <a:effectLst/>
                <a:uLnTx/>
                <a:uFillTx/>
                <a:latin typeface="Calibri"/>
                <a:ea typeface="+mn-ea"/>
                <a:cs typeface="+mn-cs"/>
              </a:rPr>
              <a:t>Graphs</a:t>
            </a:r>
            <a:r>
              <a:rPr kumimoji="0" lang="en-MY" sz="2800" b="0" i="0" u="none" strike="noStrike" kern="1200" cap="none" spc="0" normalizeH="0" baseline="0" noProof="0" dirty="0">
                <a:ln>
                  <a:noFill/>
                </a:ln>
                <a:solidFill>
                  <a:prstClr val="black"/>
                </a:solidFill>
                <a:effectLst/>
                <a:uLnTx/>
                <a:uFillTx/>
                <a:latin typeface="Calibri"/>
                <a:ea typeface="+mn-ea"/>
                <a:cs typeface="+mn-cs"/>
              </a:rPr>
              <a:t> to Describe and Explore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0" i="0" u="none" strike="noStrike" kern="1200" cap="none" spc="0" normalizeH="0" baseline="0" noProof="0" dirty="0">
                <a:ln>
                  <a:noFill/>
                </a:ln>
                <a:solidFill>
                  <a:prstClr val="black"/>
                </a:solidFill>
                <a:effectLst/>
                <a:uLnTx/>
                <a:uFillTx/>
                <a:latin typeface="Calibri"/>
                <a:ea typeface="+mn-ea"/>
                <a:cs typeface="+mn-cs"/>
              </a:rPr>
              <a:t>– </a:t>
            </a:r>
            <a:r>
              <a:rPr kumimoji="0" lang="en-MY" sz="2800" b="0" i="0" u="none" strike="noStrike" kern="1200" cap="none" spc="0" normalizeH="0" baseline="0" noProof="0" dirty="0" err="1">
                <a:ln>
                  <a:noFill/>
                </a:ln>
                <a:solidFill>
                  <a:prstClr val="black"/>
                </a:solidFill>
                <a:effectLst/>
                <a:uLnTx/>
                <a:uFillTx/>
                <a:latin typeface="Calibri"/>
                <a:ea typeface="+mn-ea"/>
                <a:cs typeface="+mn-cs"/>
              </a:rPr>
              <a:t>BarGraphs</a:t>
            </a:r>
            <a:r>
              <a:rPr kumimoji="0" lang="en-MY" sz="2800" b="0" i="0" u="none" strike="noStrike" kern="1200" cap="none" spc="0" normalizeH="0" baseline="0" noProof="0" dirty="0">
                <a:ln>
                  <a:noFill/>
                </a:ln>
                <a:solidFill>
                  <a:prstClr val="black"/>
                </a:solidFill>
                <a:effectLst/>
                <a:uLnTx/>
                <a:uFillTx/>
                <a:latin typeface="Calibri"/>
                <a:ea typeface="+mn-ea"/>
                <a:cs typeface="+mn-cs"/>
              </a:rPr>
              <a:t>, Histograms etc </a:t>
            </a:r>
          </a:p>
        </p:txBody>
      </p:sp>
      <p:pic>
        <p:nvPicPr>
          <p:cNvPr id="6" name="Picture 5">
            <a:extLst>
              <a:ext uri="{FF2B5EF4-FFF2-40B4-BE49-F238E27FC236}">
                <a16:creationId xmlns:a16="http://schemas.microsoft.com/office/drawing/2014/main" id="{A3CAD3F6-6E60-4A97-8EBD-FA0BE7896D2F}"/>
              </a:ext>
            </a:extLst>
          </p:cNvPr>
          <p:cNvPicPr>
            <a:picLocks noChangeAspect="1"/>
          </p:cNvPicPr>
          <p:nvPr/>
        </p:nvPicPr>
        <p:blipFill>
          <a:blip r:embed="rId2"/>
          <a:stretch>
            <a:fillRect/>
          </a:stretch>
        </p:blipFill>
        <p:spPr>
          <a:xfrm>
            <a:off x="0" y="954107"/>
            <a:ext cx="6226629" cy="5800766"/>
          </a:xfrm>
          <a:prstGeom prst="rect">
            <a:avLst/>
          </a:prstGeom>
          <a:ln>
            <a:solidFill>
              <a:srgbClr val="FF0000"/>
            </a:solidFill>
          </a:ln>
        </p:spPr>
      </p:pic>
      <p:pic>
        <p:nvPicPr>
          <p:cNvPr id="8" name="Picture 7">
            <a:extLst>
              <a:ext uri="{FF2B5EF4-FFF2-40B4-BE49-F238E27FC236}">
                <a16:creationId xmlns:a16="http://schemas.microsoft.com/office/drawing/2014/main" id="{5B678A7F-F0B7-4280-AD76-37DA70748C09}"/>
              </a:ext>
            </a:extLst>
          </p:cNvPr>
          <p:cNvPicPr>
            <a:picLocks noChangeAspect="1"/>
          </p:cNvPicPr>
          <p:nvPr/>
        </p:nvPicPr>
        <p:blipFill>
          <a:blip r:embed="rId3"/>
          <a:stretch>
            <a:fillRect/>
          </a:stretch>
        </p:blipFill>
        <p:spPr>
          <a:xfrm>
            <a:off x="6333067" y="3970318"/>
            <a:ext cx="5858933" cy="2913711"/>
          </a:xfrm>
          <a:prstGeom prst="rect">
            <a:avLst/>
          </a:prstGeom>
          <a:ln>
            <a:solidFill>
              <a:srgbClr val="FF0000"/>
            </a:solidFill>
          </a:ln>
        </p:spPr>
      </p:pic>
      <p:sp>
        <p:nvSpPr>
          <p:cNvPr id="10" name="TextBox 9">
            <a:extLst>
              <a:ext uri="{FF2B5EF4-FFF2-40B4-BE49-F238E27FC236}">
                <a16:creationId xmlns:a16="http://schemas.microsoft.com/office/drawing/2014/main" id="{5E0E4819-A0EE-4999-A30D-FDFA9D11BFA7}"/>
              </a:ext>
            </a:extLst>
          </p:cNvPr>
          <p:cNvSpPr txBox="1"/>
          <p:nvPr/>
        </p:nvSpPr>
        <p:spPr>
          <a:xfrm>
            <a:off x="6294363" y="0"/>
            <a:ext cx="5858933" cy="3970318"/>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utiger-Black"/>
                <a:ea typeface="+mn-ea"/>
                <a:cs typeface="+mn-cs"/>
              </a:rPr>
              <a:t>Procedure for creating a Pie Chart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utiger-Black"/>
                <a:ea typeface="+mn-ea"/>
                <a:cs typeface="+mn-cs"/>
              </a:rPr>
              <a:t>1</a:t>
            </a:r>
            <a:r>
              <a:rPr kumimoji="0" lang="en-US" sz="1800" b="1" i="0" u="none" strike="noStrike" kern="1200" cap="none" spc="0" normalizeH="0" baseline="0" noProof="0" dirty="0">
                <a:ln>
                  <a:noFill/>
                </a:ln>
                <a:solidFill>
                  <a:prstClr val="black"/>
                </a:solidFill>
                <a:effectLst/>
                <a:uLnTx/>
                <a:uFillTx/>
                <a:latin typeface="Frutiger-Bold"/>
                <a:ea typeface="+mn-ea"/>
                <a:cs typeface="+mn-cs"/>
              </a:rPr>
              <a:t>. </a:t>
            </a:r>
            <a:r>
              <a:rPr kumimoji="0" lang="en-US" sz="1800" b="0" i="0" u="none" strike="noStrike" kern="1200" cap="none" spc="0" normalizeH="0" baseline="0" noProof="0" dirty="0">
                <a:ln>
                  <a:noFill/>
                </a:ln>
                <a:solidFill>
                  <a:prstClr val="black"/>
                </a:solidFill>
                <a:effectLst/>
                <a:uLnTx/>
                <a:uFillTx/>
                <a:latin typeface="Frutiger-Roman"/>
                <a:ea typeface="+mn-ea"/>
                <a:cs typeface="+mn-cs"/>
              </a:rPr>
              <a:t>From the menu click on </a:t>
            </a:r>
            <a:r>
              <a:rPr kumimoji="0" lang="en-US" sz="1800" b="1" i="0" u="none" strike="noStrike" kern="1200" cap="none" spc="0" normalizeH="0" baseline="0" noProof="0" dirty="0">
                <a:ln>
                  <a:noFill/>
                </a:ln>
                <a:solidFill>
                  <a:prstClr val="black"/>
                </a:solidFill>
                <a:effectLst/>
                <a:uLnTx/>
                <a:uFillTx/>
                <a:latin typeface="Frutiger-Bold"/>
                <a:ea typeface="+mn-ea"/>
                <a:cs typeface="+mn-cs"/>
              </a:rPr>
              <a:t>Graphs</a:t>
            </a:r>
            <a:r>
              <a:rPr kumimoji="0" lang="en-US" sz="1800" b="0" i="0" u="none" strike="noStrike" kern="1200" cap="none" spc="0" normalizeH="0" baseline="0" noProof="0" dirty="0">
                <a:ln>
                  <a:noFill/>
                </a:ln>
                <a:solidFill>
                  <a:prstClr val="black"/>
                </a:solidFill>
                <a:effectLst/>
                <a:uLnTx/>
                <a:uFillTx/>
                <a:latin typeface="Frutiger-Roman"/>
                <a:ea typeface="+mn-ea"/>
                <a:cs typeface="+mn-cs"/>
              </a:rPr>
              <a:t>, then select </a:t>
            </a:r>
            <a:r>
              <a:rPr kumimoji="0" lang="en-US" sz="1800" b="1" i="0" u="none" strike="noStrike" kern="1200" cap="none" spc="0" normalizeH="0" baseline="0" noProof="0" dirty="0">
                <a:ln>
                  <a:noFill/>
                </a:ln>
                <a:solidFill>
                  <a:prstClr val="black"/>
                </a:solidFill>
                <a:effectLst/>
                <a:uLnTx/>
                <a:uFillTx/>
                <a:latin typeface="Frutiger-Bold"/>
                <a:ea typeface="+mn-ea"/>
                <a:cs typeface="+mn-cs"/>
              </a:rPr>
              <a:t>Legacy Dialogs</a:t>
            </a:r>
            <a:r>
              <a:rPr kumimoji="0" lang="en-US" sz="1800" b="0" i="0" u="none" strike="noStrike" kern="1200" cap="none" spc="0" normalizeH="0" baseline="0" noProof="0" dirty="0">
                <a:ln>
                  <a:noFill/>
                </a:ln>
                <a:solidFill>
                  <a:prstClr val="black"/>
                </a:solidFill>
                <a:effectLst/>
                <a:uLnTx/>
                <a:uFillTx/>
                <a:latin typeface="Frutiger-Roman"/>
                <a:ea typeface="+mn-ea"/>
                <a:cs typeface="+mn-cs"/>
              </a:rPr>
              <a:t>. Choose </a:t>
            </a:r>
            <a:r>
              <a:rPr kumimoji="0" lang="en-US" sz="1800" b="1" i="0" u="none" strike="noStrike" kern="1200" cap="none" spc="0" normalizeH="0" baseline="0" noProof="0" dirty="0">
                <a:ln>
                  <a:noFill/>
                </a:ln>
                <a:solidFill>
                  <a:prstClr val="black"/>
                </a:solidFill>
                <a:effectLst/>
                <a:uLnTx/>
                <a:uFillTx/>
                <a:latin typeface="Frutiger-Roman"/>
                <a:ea typeface="+mn-ea"/>
                <a:cs typeface="+mn-cs"/>
              </a:rPr>
              <a:t>Pie</a:t>
            </a:r>
            <a:r>
              <a:rPr kumimoji="0" lang="en-MY" sz="1800" b="1" i="0" u="none" strike="noStrike" kern="1200" cap="none" spc="0" normalizeH="0" baseline="0" noProof="0" dirty="0">
                <a:ln>
                  <a:noFill/>
                </a:ln>
                <a:solidFill>
                  <a:prstClr val="black"/>
                </a:solidFill>
                <a:effectLst/>
                <a:uLnTx/>
                <a:uFillTx/>
                <a:latin typeface="Frutiger-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utiger-Bold"/>
                <a:ea typeface="+mn-ea"/>
                <a:cs typeface="+mn-cs"/>
              </a:rPr>
              <a:t>2. </a:t>
            </a:r>
            <a:r>
              <a:rPr kumimoji="0" lang="en-US" sz="1800" b="0" i="0" u="none" strike="noStrike" kern="1200" cap="none" spc="0" normalizeH="0" baseline="0" noProof="0" dirty="0">
                <a:ln>
                  <a:noFill/>
                </a:ln>
                <a:solidFill>
                  <a:prstClr val="black"/>
                </a:solidFill>
                <a:effectLst/>
                <a:uLnTx/>
                <a:uFillTx/>
                <a:latin typeface="Frutiger-Roman"/>
                <a:ea typeface="+mn-ea"/>
                <a:cs typeface="+mn-cs"/>
              </a:rPr>
              <a:t>Click on your variable of interest and move it into the </a:t>
            </a:r>
            <a:r>
              <a:rPr kumimoji="0" lang="en-US" sz="1800" b="1" i="0" u="none" strike="noStrike" kern="1200" cap="none" spc="0" normalizeH="0" baseline="0" noProof="0" dirty="0">
                <a:ln>
                  <a:noFill/>
                </a:ln>
                <a:solidFill>
                  <a:prstClr val="black"/>
                </a:solidFill>
                <a:effectLst/>
                <a:uLnTx/>
                <a:uFillTx/>
                <a:latin typeface="Frutiger-Bold"/>
                <a:ea typeface="+mn-ea"/>
                <a:cs typeface="+mn-cs"/>
              </a:rPr>
              <a:t>Variable </a:t>
            </a:r>
            <a:r>
              <a:rPr kumimoji="0" lang="en-US" sz="1800" b="0" i="0" u="none" strike="noStrike" kern="1200" cap="none" spc="0" normalizeH="0" baseline="0" noProof="0" dirty="0">
                <a:ln>
                  <a:noFill/>
                </a:ln>
                <a:solidFill>
                  <a:prstClr val="black"/>
                </a:solidFill>
                <a:effectLst/>
                <a:uLnTx/>
                <a:uFillTx/>
                <a:latin typeface="Frutiger-Roman"/>
                <a:ea typeface="+mn-ea"/>
                <a:cs typeface="+mn-cs"/>
              </a:rPr>
              <a:t>box. This should be a continuous variable (e.g. Responsiveness).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utiger-Bold"/>
                <a:ea typeface="+mn-ea"/>
                <a:cs typeface="+mn-cs"/>
              </a:rPr>
              <a:t>3</a:t>
            </a:r>
            <a:r>
              <a:rPr kumimoji="0" lang="en-US" sz="1800" b="1" i="1" u="none" strike="noStrike" kern="1200" cap="none" spc="0" normalizeH="0" baseline="0" noProof="0" dirty="0">
                <a:ln>
                  <a:noFill/>
                </a:ln>
                <a:solidFill>
                  <a:prstClr val="black"/>
                </a:solidFill>
                <a:effectLst/>
                <a:uLnTx/>
                <a:uFillTx/>
                <a:latin typeface="Frutiger-Bold"/>
                <a:ea typeface="+mn-ea"/>
                <a:cs typeface="+mn-cs"/>
              </a:rPr>
              <a:t>. </a:t>
            </a:r>
            <a:r>
              <a:rPr kumimoji="0" lang="en-US" sz="1800" b="0" i="1" u="none" strike="noStrike" kern="1200" cap="none" spc="0" normalizeH="0" baseline="0" noProof="0" dirty="0">
                <a:ln>
                  <a:noFill/>
                </a:ln>
                <a:solidFill>
                  <a:prstClr val="black"/>
                </a:solidFill>
                <a:effectLst/>
                <a:uLnTx/>
                <a:uFillTx/>
                <a:latin typeface="Frutiger-Roman"/>
                <a:ea typeface="+mn-ea"/>
                <a:cs typeface="+mn-cs"/>
              </a:rPr>
              <a:t>If you would like to generate separate histograms for different groups (e.g. male/female), you could put an additional variable (e.g. sex) in the </a:t>
            </a:r>
            <a:r>
              <a:rPr kumimoji="0" lang="en-US" sz="1800" b="1" i="1" u="none" strike="noStrike" kern="1200" cap="none" spc="0" normalizeH="0" baseline="0" noProof="0" dirty="0">
                <a:ln>
                  <a:noFill/>
                </a:ln>
                <a:solidFill>
                  <a:prstClr val="black"/>
                </a:solidFill>
                <a:effectLst/>
                <a:uLnTx/>
                <a:uFillTx/>
                <a:latin typeface="Frutiger-Bold"/>
                <a:ea typeface="+mn-ea"/>
                <a:cs typeface="+mn-cs"/>
              </a:rPr>
              <a:t>Panel by: </a:t>
            </a:r>
            <a:r>
              <a:rPr kumimoji="0" lang="en-US" sz="1800" b="0" i="1" u="none" strike="noStrike" kern="1200" cap="none" spc="0" normalizeH="0" baseline="0" noProof="0" dirty="0">
                <a:ln>
                  <a:noFill/>
                </a:ln>
                <a:solidFill>
                  <a:prstClr val="black"/>
                </a:solidFill>
                <a:effectLst/>
                <a:uLnTx/>
                <a:uFillTx/>
                <a:latin typeface="Frutiger-Roman"/>
                <a:ea typeface="+mn-ea"/>
                <a:cs typeface="+mn-cs"/>
              </a:rPr>
              <a:t>section. Choose </a:t>
            </a:r>
            <a:r>
              <a:rPr kumimoji="0" lang="en-US" sz="1800" b="1" i="1" u="none" strike="noStrike" kern="1200" cap="none" spc="0" normalizeH="0" baseline="0" noProof="0" dirty="0">
                <a:ln>
                  <a:noFill/>
                </a:ln>
                <a:solidFill>
                  <a:prstClr val="black"/>
                </a:solidFill>
                <a:effectLst/>
                <a:uLnTx/>
                <a:uFillTx/>
                <a:latin typeface="Frutiger-Bold"/>
                <a:ea typeface="+mn-ea"/>
                <a:cs typeface="+mn-cs"/>
              </a:rPr>
              <a:t>Rows </a:t>
            </a:r>
            <a:r>
              <a:rPr kumimoji="0" lang="en-US" sz="1800" b="0" i="1" u="none" strike="noStrike" kern="1200" cap="none" spc="0" normalizeH="0" baseline="0" noProof="0" dirty="0">
                <a:ln>
                  <a:noFill/>
                </a:ln>
                <a:solidFill>
                  <a:prstClr val="black"/>
                </a:solidFill>
                <a:effectLst/>
                <a:uLnTx/>
                <a:uFillTx/>
                <a:latin typeface="Frutiger-Roman"/>
                <a:ea typeface="+mn-ea"/>
                <a:cs typeface="+mn-cs"/>
              </a:rPr>
              <a:t>if you would like the two graphs on 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Frutiger-Roman"/>
                <a:ea typeface="+mn-ea"/>
                <a:cs typeface="+mn-cs"/>
              </a:rPr>
              <a:t>of one another, or </a:t>
            </a:r>
            <a:r>
              <a:rPr kumimoji="0" lang="en-US" sz="1800" b="1" i="1" u="none" strike="noStrike" kern="1200" cap="none" spc="0" normalizeH="0" baseline="0" noProof="0" dirty="0">
                <a:ln>
                  <a:noFill/>
                </a:ln>
                <a:solidFill>
                  <a:prstClr val="black"/>
                </a:solidFill>
                <a:effectLst/>
                <a:uLnTx/>
                <a:uFillTx/>
                <a:latin typeface="Frutiger-Bold"/>
                <a:ea typeface="+mn-ea"/>
                <a:cs typeface="+mn-cs"/>
              </a:rPr>
              <a:t>Column </a:t>
            </a:r>
            <a:r>
              <a:rPr kumimoji="0" lang="en-US" sz="1800" b="0" i="1" u="none" strike="noStrike" kern="1200" cap="none" spc="0" normalizeH="0" baseline="0" noProof="0" dirty="0">
                <a:ln>
                  <a:noFill/>
                </a:ln>
                <a:solidFill>
                  <a:prstClr val="black"/>
                </a:solidFill>
                <a:effectLst/>
                <a:uLnTx/>
                <a:uFillTx/>
                <a:latin typeface="Frutiger-Roman"/>
                <a:ea typeface="+mn-ea"/>
                <a:cs typeface="+mn-cs"/>
              </a:rPr>
              <a:t>if you want them side by side. In this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Frutiger-Roman"/>
                <a:ea typeface="+mn-ea"/>
                <a:cs typeface="+mn-cs"/>
              </a:rPr>
              <a:t>I will put the Gender variable in the </a:t>
            </a:r>
            <a:r>
              <a:rPr kumimoji="0" lang="en-US" sz="1800" b="1" i="1" u="none" strike="noStrike" kern="1200" cap="none" spc="0" normalizeH="0" baseline="0" noProof="0" dirty="0">
                <a:ln>
                  <a:noFill/>
                </a:ln>
                <a:solidFill>
                  <a:prstClr val="black"/>
                </a:solidFill>
                <a:effectLst/>
                <a:uLnTx/>
                <a:uFillTx/>
                <a:latin typeface="Frutiger-Bold"/>
                <a:ea typeface="+mn-ea"/>
                <a:cs typeface="+mn-cs"/>
              </a:rPr>
              <a:t>Column </a:t>
            </a:r>
            <a:r>
              <a:rPr kumimoji="0" lang="en-US" sz="1800" b="0" i="1" u="none" strike="noStrike" kern="1200" cap="none" spc="0" normalizeH="0" baseline="0" noProof="0" dirty="0">
                <a:ln>
                  <a:noFill/>
                </a:ln>
                <a:solidFill>
                  <a:prstClr val="black"/>
                </a:solidFill>
                <a:effectLst/>
                <a:uLnTx/>
                <a:uFillTx/>
                <a:latin typeface="Frutiger-Roman"/>
                <a:ea typeface="+mn-ea"/>
                <a:cs typeface="+mn-cs"/>
              </a:rPr>
              <a:t>box.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a:ln>
                  <a:noFill/>
                </a:ln>
                <a:solidFill>
                  <a:prstClr val="black"/>
                </a:solidFill>
                <a:effectLst/>
                <a:uLnTx/>
                <a:uFillTx/>
                <a:latin typeface="Frutiger-Bold"/>
                <a:ea typeface="+mn-ea"/>
                <a:cs typeface="+mn-cs"/>
              </a:rPr>
              <a:t>4. </a:t>
            </a:r>
            <a:r>
              <a:rPr kumimoji="0" lang="en-MY" sz="1800" b="0" i="0" u="none" strike="noStrike" kern="1200" cap="none" spc="0" normalizeH="0" baseline="0" noProof="0" dirty="0">
                <a:ln>
                  <a:noFill/>
                </a:ln>
                <a:solidFill>
                  <a:prstClr val="black"/>
                </a:solidFill>
                <a:effectLst/>
                <a:uLnTx/>
                <a:uFillTx/>
                <a:latin typeface="Frutiger-Roman"/>
                <a:ea typeface="+mn-ea"/>
                <a:cs typeface="+mn-cs"/>
              </a:rPr>
              <a:t>Click on </a:t>
            </a:r>
            <a:r>
              <a:rPr kumimoji="0" lang="en-MY" sz="1800" b="1" i="0" u="none" strike="noStrike" kern="1200" cap="none" spc="0" normalizeH="0" baseline="0" noProof="0" dirty="0">
                <a:ln>
                  <a:noFill/>
                </a:ln>
                <a:solidFill>
                  <a:prstClr val="black"/>
                </a:solidFill>
                <a:effectLst/>
                <a:uLnTx/>
                <a:uFillTx/>
                <a:latin typeface="Frutiger-Bold"/>
                <a:ea typeface="+mn-ea"/>
                <a:cs typeface="+mn-cs"/>
              </a:rPr>
              <a:t>OK</a:t>
            </a:r>
            <a:endParaRPr kumimoji="0" lang="en-MY"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27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4DC27DD-7589-49A8-84C9-6D40B3C5CBB5}"/>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Descriptive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Mean</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Median,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Standard Deviation</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2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0" normalizeH="0" baseline="0" noProof="0" dirty="0">
                <a:ln>
                  <a:noFill/>
                </a:ln>
                <a:solidFill>
                  <a:prstClr val="black">
                    <a:lumMod val="95000"/>
                    <a:lumOff val="5000"/>
                  </a:prstClr>
                </a:solidFill>
                <a:effectLst/>
                <a:uLnTx/>
                <a:uFillTx/>
                <a:latin typeface="Calibri"/>
                <a:ea typeface="+mn-ea"/>
                <a:cs typeface="+mn-cs"/>
              </a:rPr>
              <a:t>Your Data </a:t>
            </a:r>
          </a:p>
        </p:txBody>
      </p:sp>
    </p:spTree>
    <p:extLst>
      <p:ext uri="{BB962C8B-B14F-4D97-AF65-F5344CB8AC3E}">
        <p14:creationId xmlns:p14="http://schemas.microsoft.com/office/powerpoint/2010/main" val="28948768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9C174D-3C0B-4D4C-BD10-9BA060ABA12E}"/>
              </a:ext>
            </a:extLst>
          </p:cNvPr>
          <p:cNvSpPr txBox="1"/>
          <p:nvPr/>
        </p:nvSpPr>
        <p:spPr>
          <a:xfrm>
            <a:off x="257174" y="388315"/>
            <a:ext cx="11934825" cy="63478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05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D</a:t>
            </a:r>
            <a:r>
              <a:rPr kumimoji="0" lang="en-MY" sz="3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ESCRIPTIVE </a:t>
            </a:r>
            <a:r>
              <a:rPr kumimoji="0" lang="en-MY"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A</a:t>
            </a:r>
            <a:r>
              <a:rPr kumimoji="0" lang="en-MY" sz="36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NALYSIS </a:t>
            </a:r>
            <a:endParaRPr kumimoji="0" lang="en-MY" sz="36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r>
              <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t>
            </a:r>
            <a:r>
              <a:rPr kumimoji="0" lang="en-US" sz="3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mean and standard deviation </a:t>
            </a:r>
            <a:r>
              <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values for all of the study variables/construct.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r>
              <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Based upon the scale of 1 to 5, the mean scores can be explained 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r>
              <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mean score that is less than 2 is rated as low,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a:t>
            </a:r>
            <a:r>
              <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mean score between 2 to 4 is rated as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Wingdings" panose="05000000000000000000" pitchFamily="2" charset="2"/>
                <a:ea typeface="+mn-ea"/>
                <a:cs typeface="+mn-cs"/>
              </a:rPr>
              <a:t> </a:t>
            </a:r>
            <a:r>
              <a:rPr kumimoji="0" lang="en-US"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 mean score of greater 4 is rated as high. </a:t>
            </a:r>
          </a:p>
        </p:txBody>
      </p:sp>
    </p:spTree>
    <p:extLst>
      <p:ext uri="{BB962C8B-B14F-4D97-AF65-F5344CB8AC3E}">
        <p14:creationId xmlns:p14="http://schemas.microsoft.com/office/powerpoint/2010/main" val="3901182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527E5F8-DF7E-4975-A75A-D7668A0F4EA0}"/>
              </a:ext>
            </a:extLst>
          </p:cNvPr>
          <p:cNvSpPr>
            <a:spLocks noGrp="1" noChangeArrowheads="1"/>
          </p:cNvSpPr>
          <p:nvPr>
            <p:ph type="title"/>
          </p:nvPr>
        </p:nvSpPr>
        <p:spPr>
          <a:xfrm>
            <a:off x="0" y="0"/>
            <a:ext cx="3273287" cy="1143000"/>
          </a:xfrm>
        </p:spPr>
        <p:txBody>
          <a:bodyPr/>
          <a:lstStyle/>
          <a:p>
            <a:r>
              <a:rPr lang="en-US" altLang="ja-JP" sz="3600" dirty="0" err="1">
                <a:solidFill>
                  <a:srgbClr val="FF0000"/>
                </a:solidFill>
                <a:latin typeface="Arial" panose="020B0604020202020204" pitchFamily="34" charset="0"/>
                <a:ea typeface="MS PGothic" panose="020B0600070205080204" pitchFamily="34" charset="-128"/>
              </a:rPr>
              <a:t>Descriptives</a:t>
            </a:r>
            <a:endParaRPr lang="en-US" altLang="ja-JP" sz="3600" dirty="0">
              <a:solidFill>
                <a:srgbClr val="FF0000"/>
              </a:solidFill>
              <a:latin typeface="Arial" panose="020B0604020202020204" pitchFamily="34" charset="0"/>
              <a:ea typeface="MS PGothic" panose="020B0600070205080204" pitchFamily="34" charset="-128"/>
            </a:endParaRPr>
          </a:p>
        </p:txBody>
      </p:sp>
      <p:sp>
        <p:nvSpPr>
          <p:cNvPr id="36868" name="Rectangle 4">
            <a:extLst>
              <a:ext uri="{FF2B5EF4-FFF2-40B4-BE49-F238E27FC236}">
                <a16:creationId xmlns:a16="http://schemas.microsoft.com/office/drawing/2014/main" id="{146C19F0-E0FB-446F-AE0A-8CF4FF066559}"/>
              </a:ext>
            </a:extLst>
          </p:cNvPr>
          <p:cNvSpPr>
            <a:spLocks noGrp="1" noChangeArrowheads="1"/>
          </p:cNvSpPr>
          <p:nvPr>
            <p:ph type="body" sz="half" idx="1"/>
          </p:nvPr>
        </p:nvSpPr>
        <p:spPr>
          <a:xfrm>
            <a:off x="3094893" y="122237"/>
            <a:ext cx="9097108" cy="4525963"/>
          </a:xfrm>
        </p:spPr>
        <p:txBody>
          <a:bodyPr/>
          <a:lstStyle/>
          <a:p>
            <a:r>
              <a:rPr lang="en-US" altLang="ja-JP" sz="2400" dirty="0">
                <a:latin typeface="Arial" panose="020B0604020202020204" pitchFamily="34" charset="0"/>
                <a:ea typeface="MS PGothic" panose="020B0600070205080204" pitchFamily="34" charset="-128"/>
              </a:rPr>
              <a:t>Click ‘Analyze,’ ‘Descriptive statistics,’ then click‘ </a:t>
            </a:r>
            <a:r>
              <a:rPr lang="en-US" altLang="ja-JP" sz="2400" dirty="0" err="1">
                <a:latin typeface="Arial" panose="020B0604020202020204" pitchFamily="34" charset="0"/>
                <a:ea typeface="MS PGothic" panose="020B0600070205080204" pitchFamily="34" charset="-128"/>
              </a:rPr>
              <a:t>Descriptives</a:t>
            </a:r>
            <a:r>
              <a:rPr lang="en-US" altLang="ja-JP" sz="2400" dirty="0">
                <a:latin typeface="Arial" panose="020B0604020202020204" pitchFamily="34" charset="0"/>
                <a:ea typeface="MS PGothic" panose="020B0600070205080204" pitchFamily="34" charset="-128"/>
              </a:rPr>
              <a:t>’</a:t>
            </a:r>
          </a:p>
          <a:p>
            <a:r>
              <a:rPr lang="en-US" altLang="ja-JP" sz="2400" dirty="0">
                <a:latin typeface="Arial" panose="020B0604020202020204" pitchFamily="34" charset="0"/>
                <a:ea typeface="MS PGothic" panose="020B0600070205080204" pitchFamily="34" charset="-128"/>
              </a:rPr>
              <a:t>Click ‘Variables and put it into the variable box.</a:t>
            </a:r>
          </a:p>
          <a:p>
            <a:r>
              <a:rPr lang="en-US" altLang="ja-JP" sz="2400" dirty="0">
                <a:latin typeface="Arial" panose="020B0604020202020204" pitchFamily="34" charset="0"/>
                <a:ea typeface="MS PGothic" panose="020B0600070205080204" pitchFamily="34" charset="-128"/>
              </a:rPr>
              <a:t>Click Options</a:t>
            </a:r>
          </a:p>
          <a:p>
            <a:r>
              <a:rPr lang="en-US" altLang="ja-JP" sz="2400" dirty="0">
                <a:latin typeface="Arial" panose="020B0604020202020204" pitchFamily="34" charset="0"/>
                <a:ea typeface="MS PGothic" panose="020B0600070205080204" pitchFamily="34" charset="-128"/>
              </a:rPr>
              <a:t>The options allows you to analyze other descriptive statistics besides the mean and Std.</a:t>
            </a:r>
          </a:p>
          <a:p>
            <a:r>
              <a:rPr lang="en-US" altLang="ja-JP" sz="2400" dirty="0">
                <a:latin typeface="Arial" panose="020B0604020202020204" pitchFamily="34" charset="0"/>
                <a:ea typeface="MS PGothic" panose="020B0600070205080204" pitchFamily="34" charset="-128"/>
              </a:rPr>
              <a:t>Click ‘variance’ and ‘kurtosis’</a:t>
            </a:r>
          </a:p>
          <a:p>
            <a:r>
              <a:rPr lang="en-US" altLang="ja-JP" sz="2400" dirty="0">
                <a:latin typeface="Arial" panose="020B0604020202020204" pitchFamily="34" charset="0"/>
                <a:ea typeface="MS PGothic" panose="020B0600070205080204" pitchFamily="34" charset="-128"/>
              </a:rPr>
              <a:t>Finally click ‘Continue’-----Click Ok</a:t>
            </a:r>
          </a:p>
          <a:p>
            <a:endParaRPr lang="en-US" altLang="ja-JP" sz="2400" dirty="0">
              <a:latin typeface="Arial" panose="020B0604020202020204" pitchFamily="34" charset="0"/>
              <a:ea typeface="MS PGothic" panose="020B0600070205080204" pitchFamily="34" charset="-128"/>
            </a:endParaRPr>
          </a:p>
        </p:txBody>
      </p:sp>
      <p:pic>
        <p:nvPicPr>
          <p:cNvPr id="4" name="Picture 3">
            <a:extLst>
              <a:ext uri="{FF2B5EF4-FFF2-40B4-BE49-F238E27FC236}">
                <a16:creationId xmlns:a16="http://schemas.microsoft.com/office/drawing/2014/main" id="{6A71A6FF-B84B-4803-AE59-ABE99F03116A}"/>
              </a:ext>
            </a:extLst>
          </p:cNvPr>
          <p:cNvPicPr>
            <a:picLocks noChangeAspect="1"/>
          </p:cNvPicPr>
          <p:nvPr/>
        </p:nvPicPr>
        <p:blipFill>
          <a:blip r:embed="rId3"/>
          <a:stretch>
            <a:fillRect/>
          </a:stretch>
        </p:blipFill>
        <p:spPr>
          <a:xfrm>
            <a:off x="92767" y="3165231"/>
            <a:ext cx="12006468" cy="3692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108" name="Picture 47107">
            <a:extLst>
              <a:ext uri="{FF2B5EF4-FFF2-40B4-BE49-F238E27FC236}">
                <a16:creationId xmlns:a16="http://schemas.microsoft.com/office/drawing/2014/main" id="{E298DD0F-0F6D-4B9F-B40B-7F8CAFEEFF3D}"/>
              </a:ext>
            </a:extLst>
          </p:cNvPr>
          <p:cNvPicPr>
            <a:picLocks noChangeAspect="1"/>
          </p:cNvPicPr>
          <p:nvPr/>
        </p:nvPicPr>
        <p:blipFill rotWithShape="1">
          <a:blip r:embed="rId3"/>
          <a:srcRect t="6893" b="18107"/>
          <a:stretch/>
        </p:blipFill>
        <p:spPr>
          <a:xfrm>
            <a:off x="-3047" y="10"/>
            <a:ext cx="12191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106" name="Rectangle 4">
            <a:extLst>
              <a:ext uri="{FF2B5EF4-FFF2-40B4-BE49-F238E27FC236}">
                <a16:creationId xmlns:a16="http://schemas.microsoft.com/office/drawing/2014/main" id="{9C34A8AF-C45F-4346-8A6C-36CA61EACAE3}"/>
              </a:ext>
            </a:extLst>
          </p:cNvPr>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defRPr/>
            </a:pPr>
            <a:r>
              <a:rPr lang="en-MY" altLang="ja-JP" sz="6000" dirty="0">
                <a:solidFill>
                  <a:srgbClr val="FFFFFF"/>
                </a:solidFill>
                <a:latin typeface="Arial" charset="0"/>
                <a:ea typeface="ＭＳ Ｐゴシック" charset="-128"/>
              </a:rPr>
              <a:t>Descriptive Statistics</a:t>
            </a:r>
            <a:br>
              <a:rPr lang="en-MY" altLang="ja-JP" sz="5200" dirty="0">
                <a:solidFill>
                  <a:srgbClr val="FFFFFF"/>
                </a:solidFill>
                <a:latin typeface="Arial" charset="0"/>
                <a:ea typeface="ＭＳ Ｐゴシック" charset="-128"/>
              </a:rPr>
            </a:br>
            <a:endParaRPr lang="en-MY" altLang="ja-JP" sz="5200" dirty="0">
              <a:solidFill>
                <a:srgbClr val="FFFFFF"/>
              </a:solidFill>
              <a:latin typeface="Arial" charset="0"/>
              <a:ea typeface="ＭＳ Ｐゴシック"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418" name="Rectangle 2">
            <a:extLst>
              <a:ext uri="{FF2B5EF4-FFF2-40B4-BE49-F238E27FC236}">
                <a16:creationId xmlns:a16="http://schemas.microsoft.com/office/drawing/2014/main" id="{2F03F1CA-F8E2-4B6A-B005-B27B52B84AD3}"/>
              </a:ext>
            </a:extLst>
          </p:cNvPr>
          <p:cNvSpPr>
            <a:spLocks noGrp="1" noChangeArrowheads="1"/>
          </p:cNvSpPr>
          <p:nvPr>
            <p:ph type="title"/>
          </p:nvPr>
        </p:nvSpPr>
        <p:spPr>
          <a:xfrm>
            <a:off x="838199" y="291090"/>
            <a:ext cx="10515599" cy="932688"/>
          </a:xfrm>
        </p:spPr>
        <p:txBody>
          <a:bodyPr vert="horz" lIns="91440" tIns="45720" rIns="91440" bIns="45720" rtlCol="0" anchor="b">
            <a:normAutofit/>
          </a:bodyPr>
          <a:lstStyle/>
          <a:p>
            <a:pPr>
              <a:lnSpc>
                <a:spcPct val="90000"/>
              </a:lnSpc>
            </a:pPr>
            <a:r>
              <a:rPr lang="en-US" altLang="ja-JP" sz="5400" kern="1200">
                <a:solidFill>
                  <a:schemeClr val="bg1"/>
                </a:solidFill>
                <a:latin typeface="+mj-lt"/>
                <a:ea typeface="+mj-ea"/>
                <a:cs typeface="+mj-cs"/>
              </a:rPr>
              <a:t>Descriptives</a:t>
            </a:r>
          </a:p>
        </p:txBody>
      </p:sp>
      <p:pic>
        <p:nvPicPr>
          <p:cNvPr id="2" name="Picture 1">
            <a:extLst>
              <a:ext uri="{FF2B5EF4-FFF2-40B4-BE49-F238E27FC236}">
                <a16:creationId xmlns:a16="http://schemas.microsoft.com/office/drawing/2014/main" id="{1301DA42-9CDC-45C1-BB94-7C3020E778B8}"/>
              </a:ext>
            </a:extLst>
          </p:cNvPr>
          <p:cNvPicPr>
            <a:picLocks noChangeAspect="1"/>
          </p:cNvPicPr>
          <p:nvPr/>
        </p:nvPicPr>
        <p:blipFill>
          <a:blip r:embed="rId3"/>
          <a:stretch>
            <a:fillRect/>
          </a:stretch>
        </p:blipFill>
        <p:spPr>
          <a:xfrm>
            <a:off x="-1" y="1915064"/>
            <a:ext cx="12192001" cy="49429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315200" cy="770690"/>
          </a:xfrm>
        </p:spPr>
        <p:txBody>
          <a:bodyPr>
            <a:normAutofit fontScale="90000"/>
          </a:bodyPr>
          <a:lstStyle/>
          <a:p>
            <a:r>
              <a:rPr lang="en-US" sz="4800" dirty="0">
                <a:solidFill>
                  <a:srgbClr val="FF0000"/>
                </a:solidFill>
              </a:rPr>
              <a:t>Descriptive statistics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2938"/>
            <a:ext cx="12192000" cy="632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rot="5121590">
            <a:off x="10997648" y="4266809"/>
            <a:ext cx="180975" cy="433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5905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93D7C36-11F2-44D3-9CBE-8A2CD787BA9E}"/>
              </a:ext>
            </a:extLst>
          </p:cNvPr>
          <p:cNvPicPr>
            <a:picLocks noChangeAspect="1"/>
          </p:cNvPicPr>
          <p:nvPr/>
        </p:nvPicPr>
        <p:blipFill rotWithShape="1">
          <a:blip r:embed="rId2"/>
          <a:srcRect t="1511" b="14220"/>
          <a:stretch/>
        </p:blipFill>
        <p:spPr>
          <a:xfrm>
            <a:off x="52388"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E20370-56AD-403D-966A-2FBA744F1D6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nSpc>
                <a:spcPct val="90000"/>
              </a:lnSpc>
            </a:pPr>
            <a:r>
              <a:rPr lang="en-US" sz="5400" b="1" dirty="0">
                <a:solidFill>
                  <a:srgbClr val="002060"/>
                </a:solidFill>
              </a:rPr>
              <a:t>Exploring your data</a:t>
            </a:r>
          </a:p>
        </p:txBody>
      </p:sp>
    </p:spTree>
    <p:extLst>
      <p:ext uri="{BB962C8B-B14F-4D97-AF65-F5344CB8AC3E}">
        <p14:creationId xmlns:p14="http://schemas.microsoft.com/office/powerpoint/2010/main" val="2214479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p:cNvSpPr>
            <a:spLocks noGrp="1"/>
          </p:cNvSpPr>
          <p:nvPr>
            <p:ph type="title"/>
          </p:nvPr>
        </p:nvSpPr>
        <p:spPr>
          <a:xfrm>
            <a:off x="647700" y="274638"/>
            <a:ext cx="9389533" cy="1143000"/>
          </a:xfrm>
        </p:spPr>
        <p:txBody>
          <a:bodyPr wrap="square" anchor="ctr">
            <a:normAutofit/>
          </a:bodyPr>
          <a:lstStyle/>
          <a:p>
            <a:pPr eaLnBrk="1" hangingPunct="1"/>
            <a:r>
              <a:rPr lang="en-US" b="1" dirty="0">
                <a:solidFill>
                  <a:srgbClr val="FF0000"/>
                </a:solidFill>
              </a:rPr>
              <a:t>Measures of Shape</a:t>
            </a:r>
          </a:p>
        </p:txBody>
      </p:sp>
      <p:graphicFrame>
        <p:nvGraphicFramePr>
          <p:cNvPr id="41989" name="Content Placeholder 2">
            <a:extLst>
              <a:ext uri="{FF2B5EF4-FFF2-40B4-BE49-F238E27FC236}">
                <a16:creationId xmlns:a16="http://schemas.microsoft.com/office/drawing/2014/main" id="{875FCDE8-D9D3-4DC6-A951-9143BC2154AD}"/>
              </a:ext>
            </a:extLst>
          </p:cNvPr>
          <p:cNvGraphicFramePr>
            <a:graphicFrameLocks noGrp="1"/>
          </p:cNvGraphicFramePr>
          <p:nvPr>
            <p:ph idx="1"/>
          </p:nvPr>
        </p:nvGraphicFramePr>
        <p:xfrm>
          <a:off x="630767" y="1736726"/>
          <a:ext cx="720694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4BFD90AA-1F05-4C02-B4D8-32B5BFF25342}"/>
              </a:ext>
            </a:extLst>
          </p:cNvPr>
          <p:cNvPicPr>
            <a:picLocks noChangeAspect="1"/>
          </p:cNvPicPr>
          <p:nvPr/>
        </p:nvPicPr>
        <p:blipFill>
          <a:blip r:embed="rId7"/>
          <a:stretch>
            <a:fillRect/>
          </a:stretch>
        </p:blipFill>
        <p:spPr>
          <a:xfrm>
            <a:off x="7474857" y="1736726"/>
            <a:ext cx="4717143" cy="4141560"/>
          </a:xfrm>
          <a:prstGeom prst="rect">
            <a:avLst/>
          </a:prstGeom>
        </p:spPr>
      </p:pic>
    </p:spTree>
    <p:extLst>
      <p:ext uri="{BB962C8B-B14F-4D97-AF65-F5344CB8AC3E}">
        <p14:creationId xmlns:p14="http://schemas.microsoft.com/office/powerpoint/2010/main" val="259816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1"/>
          <p:cNvSpPr>
            <a:spLocks noGrp="1"/>
          </p:cNvSpPr>
          <p:nvPr>
            <p:ph type="title"/>
          </p:nvPr>
        </p:nvSpPr>
        <p:spPr>
          <a:xfrm>
            <a:off x="2009775" y="274638"/>
            <a:ext cx="7042150" cy="411162"/>
          </a:xfrm>
        </p:spPr>
        <p:txBody>
          <a:bodyPr/>
          <a:lstStyle/>
          <a:p>
            <a:pPr eaLnBrk="1" hangingPunct="1"/>
            <a:r>
              <a:rPr lang="en-US" sz="3300" dirty="0">
                <a:solidFill>
                  <a:srgbClr val="FF0000"/>
                </a:solidFill>
                <a:latin typeface="Arial" charset="0"/>
                <a:ea typeface="ＭＳ Ｐゴシック" pitchFamily="34" charset="-128"/>
                <a:cs typeface="Arial" charset="0"/>
              </a:rPr>
              <a:t>Normal Curve Shape</a:t>
            </a:r>
          </a:p>
        </p:txBody>
      </p:sp>
      <p:pic>
        <p:nvPicPr>
          <p:cNvPr id="430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88180"/>
            <a:ext cx="48006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16743" y="4876800"/>
            <a:ext cx="915125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For symmetric distributions, the mean is approximately equal to the median.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The tails of the distribution are the parts to the left and to the right, away from the mean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1" y="1088181"/>
            <a:ext cx="4161971" cy="3343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23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5" name="TextBox 4"/>
          <p:cNvSpPr txBox="1">
            <a:spLocks noChangeArrowheads="1"/>
          </p:cNvSpPr>
          <p:nvPr/>
        </p:nvSpPr>
        <p:spPr bwMode="auto">
          <a:xfrm>
            <a:off x="1" y="1019085"/>
            <a:ext cx="121919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Positively skewed distribution</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 If the frequency curve has longer tail to the right of the distribution, it is known as positively skewed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In this case,  mean &gt; median &gt; mode.</a:t>
            </a:r>
          </a:p>
        </p:txBody>
      </p:sp>
      <p:sp>
        <p:nvSpPr>
          <p:cNvPr id="44036" name="TextBox 8"/>
          <p:cNvSpPr txBox="1">
            <a:spLocks noChangeArrowheads="1"/>
          </p:cNvSpPr>
          <p:nvPr/>
        </p:nvSpPr>
        <p:spPr bwMode="auto">
          <a:xfrm>
            <a:off x="0" y="152401"/>
            <a:ext cx="100218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Positively skewed distribution OR Right skewed</a:t>
            </a:r>
          </a:p>
        </p:txBody>
      </p:sp>
      <p:pic>
        <p:nvPicPr>
          <p:cNvPr id="4403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315" y="2695575"/>
            <a:ext cx="5940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512" y="2286000"/>
            <a:ext cx="5032601" cy="2857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8686" y="5276672"/>
            <a:ext cx="11466285" cy="1200329"/>
          </a:xfrm>
          <a:prstGeom prst="rect">
            <a:avLst/>
          </a:prstGeom>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For a right skewed distribution, the mean is typically greater than the median. Also notice that the tail of the distribution on the right hand (positive) side is longer than on the left hand side.</a:t>
            </a:r>
          </a:p>
        </p:txBody>
      </p:sp>
    </p:spTree>
    <p:extLst>
      <p:ext uri="{BB962C8B-B14F-4D97-AF65-F5344CB8AC3E}">
        <p14:creationId xmlns:p14="http://schemas.microsoft.com/office/powerpoint/2010/main" val="1457802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500" fill="hold"/>
                                        <p:tgtEl>
                                          <p:spTgt spid="44035"/>
                                        </p:tgtEl>
                                        <p:attrNameLst>
                                          <p:attrName>ppt_x</p:attrName>
                                        </p:attrNameLst>
                                      </p:cBhvr>
                                      <p:tavLst>
                                        <p:tav tm="0">
                                          <p:val>
                                            <p:strVal val="0-#ppt_w/2"/>
                                          </p:val>
                                        </p:tav>
                                        <p:tav tm="100000">
                                          <p:val>
                                            <p:strVal val="#ppt_x"/>
                                          </p:val>
                                        </p:tav>
                                      </p:tavLst>
                                    </p:anim>
                                    <p:anim calcmode="lin" valueType="num">
                                      <p:cBhvr additive="base">
                                        <p:cTn id="8" dur="500" fill="hold"/>
                                        <p:tgtEl>
                                          <p:spTgt spid="440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40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9" name="TextBox 4"/>
          <p:cNvSpPr txBox="1">
            <a:spLocks noChangeArrowheads="1"/>
          </p:cNvSpPr>
          <p:nvPr/>
        </p:nvSpPr>
        <p:spPr bwMode="auto">
          <a:xfrm>
            <a:off x="0" y="762000"/>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Negatively skewed distribution</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 If the frequency curve has longer tail to the left of the distribution, it is known as negatively skewed distribution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In this case, mean &lt; median &lt; mode.</a:t>
            </a:r>
          </a:p>
        </p:txBody>
      </p:sp>
      <p:pic>
        <p:nvPicPr>
          <p:cNvPr id="450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114" y="2514601"/>
            <a:ext cx="57766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624115" y="152401"/>
            <a:ext cx="8824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Negatively skewed distribution OR Left Skewed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057400"/>
            <a:ext cx="4865914" cy="2462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599" y="4800600"/>
            <a:ext cx="7779657" cy="2057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643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additive="base">
                                        <p:cTn id="7" dur="500" fill="hold"/>
                                        <p:tgtEl>
                                          <p:spTgt spid="45059"/>
                                        </p:tgtEl>
                                        <p:attrNameLst>
                                          <p:attrName>ppt_x</p:attrName>
                                        </p:attrNameLst>
                                      </p:cBhvr>
                                      <p:tavLst>
                                        <p:tav tm="0">
                                          <p:val>
                                            <p:strVal val="0-#ppt_w/2"/>
                                          </p:val>
                                        </p:tav>
                                        <p:tav tm="100000">
                                          <p:val>
                                            <p:strVal val="#ppt_x"/>
                                          </p:val>
                                        </p:tav>
                                      </p:tavLst>
                                    </p:anim>
                                    <p:anim calcmode="lin" valueType="num">
                                      <p:cBhvr additive="base">
                                        <p:cTn id="8" dur="500" fill="hold"/>
                                        <p:tgtEl>
                                          <p:spTgt spid="450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4506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Title 1"/>
          <p:cNvSpPr>
            <a:spLocks noGrp="1"/>
          </p:cNvSpPr>
          <p:nvPr>
            <p:ph type="title"/>
          </p:nvPr>
        </p:nvSpPr>
        <p:spPr>
          <a:xfrm>
            <a:off x="677680" y="76972"/>
            <a:ext cx="9389533" cy="1143000"/>
          </a:xfrm>
        </p:spPr>
        <p:txBody>
          <a:bodyPr wrap="square" anchor="ctr">
            <a:normAutofit/>
          </a:bodyPr>
          <a:lstStyle/>
          <a:p>
            <a:pPr eaLnBrk="1" hangingPunct="1"/>
            <a:r>
              <a:rPr lang="en-US" b="1" dirty="0">
                <a:solidFill>
                  <a:srgbClr val="FF0000"/>
                </a:solidFill>
              </a:rPr>
              <a:t>Kurtosis</a:t>
            </a:r>
          </a:p>
        </p:txBody>
      </p:sp>
      <p:sp>
        <p:nvSpPr>
          <p:cNvPr id="46083" name="Content Placeholder 2"/>
          <p:cNvSpPr>
            <a:spLocks noGrp="1"/>
          </p:cNvSpPr>
          <p:nvPr>
            <p:ph sz="half" idx="1"/>
          </p:nvPr>
        </p:nvSpPr>
        <p:spPr>
          <a:xfrm>
            <a:off x="0" y="1139251"/>
            <a:ext cx="6034617" cy="5876145"/>
          </a:xfrm>
        </p:spPr>
        <p:txBody>
          <a:bodyPr wrap="square" anchor="t">
            <a:normAutofit/>
          </a:bodyPr>
          <a:lstStyle/>
          <a:p>
            <a:pPr marL="0" indent="0" eaLnBrk="1" hangingPunct="1">
              <a:buNone/>
            </a:pPr>
            <a:r>
              <a:rPr lang="en-US" dirty="0"/>
              <a:t>A curve having relatively higher peak than the normal curve is known as </a:t>
            </a:r>
            <a:r>
              <a:rPr lang="en-US" i="1" dirty="0">
                <a:solidFill>
                  <a:srgbClr val="FF0000"/>
                </a:solidFill>
              </a:rPr>
              <a:t>leptokurtic</a:t>
            </a:r>
            <a:r>
              <a:rPr lang="en-US" dirty="0">
                <a:solidFill>
                  <a:srgbClr val="FF0000"/>
                </a:solidFill>
              </a:rPr>
              <a:t>.</a:t>
            </a:r>
          </a:p>
          <a:p>
            <a:pPr marL="0" indent="0" eaLnBrk="1" hangingPunct="1">
              <a:buNone/>
            </a:pPr>
            <a:endParaRPr lang="en-US" dirty="0"/>
          </a:p>
          <a:p>
            <a:pPr marL="0" indent="0" eaLnBrk="1" hangingPunct="1">
              <a:buNone/>
            </a:pPr>
            <a:r>
              <a:rPr lang="en-US" dirty="0"/>
              <a:t>On the other hand, if the curve is more flat-topped than the normal curve, it is called</a:t>
            </a:r>
            <a:r>
              <a:rPr lang="en-US" i="1" dirty="0"/>
              <a:t> </a:t>
            </a:r>
            <a:r>
              <a:rPr lang="en-US" i="1" dirty="0">
                <a:solidFill>
                  <a:srgbClr val="FF0000"/>
                </a:solidFill>
              </a:rPr>
              <a:t>platykurtic</a:t>
            </a:r>
            <a:r>
              <a:rPr lang="en-US" dirty="0"/>
              <a:t>. </a:t>
            </a:r>
          </a:p>
          <a:p>
            <a:pPr marL="0" indent="0" eaLnBrk="1" hangingPunct="1">
              <a:buNone/>
            </a:pPr>
            <a:endParaRPr lang="en-US" dirty="0"/>
          </a:p>
          <a:p>
            <a:pPr marL="0" indent="0" eaLnBrk="1" hangingPunct="1">
              <a:buNone/>
            </a:pPr>
            <a:r>
              <a:rPr lang="en-US" dirty="0"/>
              <a:t>A normal curve itself is called</a:t>
            </a:r>
            <a:r>
              <a:rPr lang="en-US" i="1" dirty="0"/>
              <a:t> </a:t>
            </a:r>
            <a:r>
              <a:rPr lang="en-US" i="1" dirty="0">
                <a:solidFill>
                  <a:srgbClr val="FF0000"/>
                </a:solidFill>
              </a:rPr>
              <a:t>mesokurtic</a:t>
            </a:r>
            <a:r>
              <a:rPr lang="en-US" dirty="0"/>
              <a:t>, which is neither too peaked nor too flat-topped</a:t>
            </a:r>
          </a:p>
        </p:txBody>
      </p:sp>
      <p:pic>
        <p:nvPicPr>
          <p:cNvPr id="2" name="Picture 1">
            <a:extLst>
              <a:ext uri="{FF2B5EF4-FFF2-40B4-BE49-F238E27FC236}">
                <a16:creationId xmlns:a16="http://schemas.microsoft.com/office/drawing/2014/main" id="{B8F506BC-55B1-41E0-96A1-90CD1E8F61D5}"/>
              </a:ext>
            </a:extLst>
          </p:cNvPr>
          <p:cNvPicPr>
            <a:picLocks noChangeAspect="1"/>
          </p:cNvPicPr>
          <p:nvPr/>
        </p:nvPicPr>
        <p:blipFill>
          <a:blip r:embed="rId2"/>
          <a:stretch>
            <a:fillRect/>
          </a:stretch>
        </p:blipFill>
        <p:spPr>
          <a:xfrm>
            <a:off x="6237817" y="1379095"/>
            <a:ext cx="5384800" cy="5401933"/>
          </a:xfrm>
          <a:prstGeom prst="rect">
            <a:avLst/>
          </a:prstGeom>
          <a:noFill/>
        </p:spPr>
      </p:pic>
    </p:spTree>
    <p:extLst>
      <p:ext uri="{BB962C8B-B14F-4D97-AF65-F5344CB8AC3E}">
        <p14:creationId xmlns:p14="http://schemas.microsoft.com/office/powerpoint/2010/main" val="988976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3">
                                            <p:txEl>
                                              <p:pRg st="2" end="2"/>
                                            </p:txEl>
                                          </p:spTgt>
                                        </p:tgtEl>
                                        <p:attrNameLst>
                                          <p:attrName>style.visibility</p:attrName>
                                        </p:attrNameLst>
                                      </p:cBhvr>
                                      <p:to>
                                        <p:strVal val="visible"/>
                                      </p:to>
                                    </p:set>
                                    <p:anim calcmode="lin" valueType="num">
                                      <p:cBhvr additive="base">
                                        <p:cTn id="13" dur="500" fill="hold"/>
                                        <p:tgtEl>
                                          <p:spTgt spid="4608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6083">
                                            <p:txEl>
                                              <p:pRg st="4" end="4"/>
                                            </p:txEl>
                                          </p:spTgt>
                                        </p:tgtEl>
                                        <p:attrNameLst>
                                          <p:attrName>style.visibility</p:attrName>
                                        </p:attrNameLst>
                                      </p:cBhvr>
                                      <p:to>
                                        <p:strVal val="visible"/>
                                      </p:to>
                                    </p:set>
                                    <p:anim calcmode="lin" valueType="num">
                                      <p:cBhvr additive="base">
                                        <p:cTn id="19" dur="500" fill="hold"/>
                                        <p:tgtEl>
                                          <p:spTgt spid="4608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p:cNvSpPr>
            <a:spLocks noChangeArrowheads="1"/>
          </p:cNvSpPr>
          <p:nvPr/>
        </p:nvSpPr>
        <p:spPr bwMode="auto">
          <a:xfrm>
            <a:off x="1524000" y="0"/>
            <a:ext cx="9144000" cy="6165850"/>
          </a:xfrm>
          <a:prstGeom prst="rect">
            <a:avLst/>
          </a:prstGeom>
          <a:solidFill>
            <a:schemeClr val="bg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pic>
        <p:nvPicPr>
          <p:cNvPr id="471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0817" y="188913"/>
            <a:ext cx="11516140" cy="5597526"/>
          </a:xfrm>
          <a:prstGeom prst="rect">
            <a:avLst/>
          </a:prstGeom>
          <a:solidFill>
            <a:schemeClr val="bg1"/>
          </a:solidFill>
          <a:ln>
            <a:noFill/>
          </a:ln>
        </p:spPr>
      </p:pic>
      <p:sp>
        <p:nvSpPr>
          <p:cNvPr id="47108" name="TextBox 3"/>
          <p:cNvSpPr txBox="1">
            <a:spLocks noChangeArrowheads="1"/>
          </p:cNvSpPr>
          <p:nvPr/>
        </p:nvSpPr>
        <p:spPr bwMode="auto">
          <a:xfrm>
            <a:off x="4173538" y="5786439"/>
            <a:ext cx="42799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General forms of Kurtosis</a:t>
            </a:r>
          </a:p>
        </p:txBody>
      </p:sp>
    </p:spTree>
    <p:extLst>
      <p:ext uri="{BB962C8B-B14F-4D97-AF65-F5344CB8AC3E}">
        <p14:creationId xmlns:p14="http://schemas.microsoft.com/office/powerpoint/2010/main" val="2431830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E05A121-8338-4DAB-9CFF-6E62DA7655D5}"/>
              </a:ext>
            </a:extLst>
          </p:cNvPr>
          <p:cNvSpPr>
            <a:spLocks noGrp="1"/>
          </p:cNvSpPr>
          <p:nvPr>
            <p:ph type="title"/>
          </p:nvPr>
        </p:nvSpPr>
        <p:spPr>
          <a:xfrm>
            <a:off x="196062" y="71741"/>
            <a:ext cx="11992889" cy="476074"/>
          </a:xfrm>
        </p:spPr>
        <p:txBody>
          <a:bodyPr>
            <a:normAutofit fontScale="90000"/>
          </a:bodyPr>
          <a:lstStyle/>
          <a:p>
            <a:r>
              <a:rPr lang="en-MY" sz="4000" b="1" dirty="0">
                <a:solidFill>
                  <a:srgbClr val="FF0000"/>
                </a:solidFill>
              </a:rPr>
              <a:t>Testing Normality – Skewness and Kurtosis</a:t>
            </a:r>
          </a:p>
        </p:txBody>
      </p:sp>
      <p:sp>
        <p:nvSpPr>
          <p:cNvPr id="3" name="Content Placeholder 2">
            <a:extLst>
              <a:ext uri="{FF2B5EF4-FFF2-40B4-BE49-F238E27FC236}">
                <a16:creationId xmlns:a16="http://schemas.microsoft.com/office/drawing/2014/main" id="{9D0A79E8-70C0-44A5-91A9-5C19CB35E876}"/>
              </a:ext>
            </a:extLst>
          </p:cNvPr>
          <p:cNvSpPr>
            <a:spLocks noGrp="1"/>
          </p:cNvSpPr>
          <p:nvPr>
            <p:ph idx="1"/>
          </p:nvPr>
        </p:nvSpPr>
        <p:spPr>
          <a:xfrm>
            <a:off x="7009991" y="547815"/>
            <a:ext cx="5178960" cy="1680519"/>
          </a:xfrm>
        </p:spPr>
        <p:txBody>
          <a:bodyPr anchor="ctr">
            <a:normAutofit fontScale="92500" lnSpcReduction="10000"/>
          </a:bodyPr>
          <a:lstStyle/>
          <a:p>
            <a:pPr marL="0" indent="0">
              <a:buNone/>
            </a:pPr>
            <a:r>
              <a:rPr lang="en-MY" sz="2800" dirty="0"/>
              <a:t>Analyse – </a:t>
            </a:r>
            <a:r>
              <a:rPr lang="en-MY" sz="2800" dirty="0" err="1"/>
              <a:t>Descriptives</a:t>
            </a:r>
            <a:endParaRPr lang="en-MY" sz="2800" dirty="0"/>
          </a:p>
          <a:p>
            <a:pPr marL="0" indent="0">
              <a:buNone/>
            </a:pPr>
            <a:r>
              <a:rPr lang="en-MY" sz="2800" dirty="0"/>
              <a:t>Move in the Variables</a:t>
            </a:r>
          </a:p>
          <a:p>
            <a:pPr marL="0" indent="0">
              <a:buNone/>
            </a:pPr>
            <a:r>
              <a:rPr lang="en-MY" sz="2800" dirty="0"/>
              <a:t>OPTIONS – select Skewness and Kurtosis</a:t>
            </a:r>
          </a:p>
        </p:txBody>
      </p:sp>
      <p:pic>
        <p:nvPicPr>
          <p:cNvPr id="9" name="Picture 8">
            <a:extLst>
              <a:ext uri="{FF2B5EF4-FFF2-40B4-BE49-F238E27FC236}">
                <a16:creationId xmlns:a16="http://schemas.microsoft.com/office/drawing/2014/main" id="{BC1F4E6F-D334-47CE-B6BF-47DB9633FC45}"/>
              </a:ext>
            </a:extLst>
          </p:cNvPr>
          <p:cNvPicPr>
            <a:picLocks noChangeAspect="1"/>
          </p:cNvPicPr>
          <p:nvPr/>
        </p:nvPicPr>
        <p:blipFill>
          <a:blip r:embed="rId2"/>
          <a:stretch>
            <a:fillRect/>
          </a:stretch>
        </p:blipFill>
        <p:spPr>
          <a:xfrm>
            <a:off x="0" y="619556"/>
            <a:ext cx="7021766" cy="6238444"/>
          </a:xfrm>
          <a:prstGeom prst="rect">
            <a:avLst/>
          </a:prstGeom>
        </p:spPr>
      </p:pic>
      <p:pic>
        <p:nvPicPr>
          <p:cNvPr id="7" name="Picture 6">
            <a:extLst>
              <a:ext uri="{FF2B5EF4-FFF2-40B4-BE49-F238E27FC236}">
                <a16:creationId xmlns:a16="http://schemas.microsoft.com/office/drawing/2014/main" id="{8865EF6A-58C5-4199-B30F-8976E0D20BD6}"/>
              </a:ext>
            </a:extLst>
          </p:cNvPr>
          <p:cNvPicPr>
            <a:picLocks noChangeAspect="1"/>
          </p:cNvPicPr>
          <p:nvPr/>
        </p:nvPicPr>
        <p:blipFill>
          <a:blip r:embed="rId3"/>
          <a:stretch>
            <a:fillRect/>
          </a:stretch>
        </p:blipFill>
        <p:spPr>
          <a:xfrm>
            <a:off x="6881736" y="1843314"/>
            <a:ext cx="5167185" cy="5196114"/>
          </a:xfrm>
          <a:prstGeom prst="rect">
            <a:avLst/>
          </a:prstGeom>
        </p:spPr>
      </p:pic>
    </p:spTree>
    <p:extLst>
      <p:ext uri="{BB962C8B-B14F-4D97-AF65-F5344CB8AC3E}">
        <p14:creationId xmlns:p14="http://schemas.microsoft.com/office/powerpoint/2010/main" val="164499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0D7CD8A-0834-4AB1-93A8-0216CBB10D96}"/>
              </a:ext>
            </a:extLst>
          </p:cNvPr>
          <p:cNvSpPr>
            <a:spLocks noGrp="1" noChangeArrowheads="1"/>
          </p:cNvSpPr>
          <p:nvPr>
            <p:ph type="title"/>
          </p:nvPr>
        </p:nvSpPr>
        <p:spPr>
          <a:xfrm>
            <a:off x="0" y="0"/>
            <a:ext cx="7620000" cy="1200150"/>
          </a:xfrm>
        </p:spPr>
        <p:txBody>
          <a:bodyPr>
            <a:normAutofit/>
          </a:bodyPr>
          <a:lstStyle/>
          <a:p>
            <a:pPr>
              <a:defRPr/>
            </a:pPr>
            <a:r>
              <a:rPr lang="en-US" altLang="ja-JP" sz="3600" dirty="0" err="1">
                <a:latin typeface="Arial" charset="0"/>
                <a:ea typeface="ＭＳ Ｐゴシック" charset="-128"/>
              </a:rPr>
              <a:t>Descriptives</a:t>
            </a:r>
            <a:endParaRPr lang="en-US" altLang="ja-JP" sz="3600" dirty="0">
              <a:latin typeface="Arial" charset="0"/>
              <a:ea typeface="ＭＳ Ｐゴシック" charset="-128"/>
            </a:endParaRPr>
          </a:p>
        </p:txBody>
      </p:sp>
      <p:sp>
        <p:nvSpPr>
          <p:cNvPr id="26627" name="Rectangle 3">
            <a:extLst>
              <a:ext uri="{FF2B5EF4-FFF2-40B4-BE49-F238E27FC236}">
                <a16:creationId xmlns:a16="http://schemas.microsoft.com/office/drawing/2014/main" id="{2C86ADCE-92B0-40FA-9E68-68AE9DB9A431}"/>
              </a:ext>
            </a:extLst>
          </p:cNvPr>
          <p:cNvSpPr>
            <a:spLocks noGrp="1" noChangeArrowheads="1"/>
          </p:cNvSpPr>
          <p:nvPr>
            <p:ph sz="quarter" idx="1"/>
          </p:nvPr>
        </p:nvSpPr>
        <p:spPr>
          <a:xfrm>
            <a:off x="410817" y="900114"/>
            <a:ext cx="6461471" cy="5815011"/>
          </a:xfrm>
          <a:ln>
            <a:solidFill>
              <a:schemeClr val="accent1"/>
            </a:solidFill>
          </a:ln>
        </p:spPr>
        <p:txBody>
          <a:bodyPr>
            <a:normAutofit/>
          </a:bodyPr>
          <a:lstStyle/>
          <a:p>
            <a:pPr>
              <a:lnSpc>
                <a:spcPct val="80000"/>
              </a:lnSpc>
            </a:pPr>
            <a:r>
              <a:rPr lang="en-US" altLang="ja-JP" sz="2900" dirty="0">
                <a:solidFill>
                  <a:srgbClr val="FF0000"/>
                </a:solidFill>
                <a:latin typeface="Arial" panose="020B0604020202020204" pitchFamily="34" charset="0"/>
                <a:ea typeface="MS PGothic" panose="020B0600070205080204" pitchFamily="34" charset="-128"/>
              </a:rPr>
              <a:t>Frequencies</a:t>
            </a:r>
          </a:p>
          <a:p>
            <a:pPr lvl="1">
              <a:lnSpc>
                <a:spcPct val="80000"/>
              </a:lnSpc>
            </a:pPr>
            <a:r>
              <a:rPr lang="en-US" altLang="ja-JP" dirty="0">
                <a:latin typeface="Arial" panose="020B0604020202020204" pitchFamily="34" charset="0"/>
                <a:ea typeface="MS PGothic" panose="020B0600070205080204" pitchFamily="34" charset="-128"/>
              </a:rPr>
              <a:t>This analysis  produces frequency tables showing frequency counts and percentages of the values of individual variables. </a:t>
            </a:r>
          </a:p>
          <a:p>
            <a:pPr lvl="1">
              <a:lnSpc>
                <a:spcPct val="80000"/>
              </a:lnSpc>
            </a:pPr>
            <a:endParaRPr lang="en-US" altLang="ja-JP" dirty="0">
              <a:latin typeface="Arial" panose="020B0604020202020204" pitchFamily="34" charset="0"/>
              <a:ea typeface="MS PGothic" panose="020B0600070205080204" pitchFamily="34" charset="-128"/>
            </a:endParaRPr>
          </a:p>
          <a:p>
            <a:pPr>
              <a:lnSpc>
                <a:spcPct val="80000"/>
              </a:lnSpc>
            </a:pPr>
            <a:r>
              <a:rPr lang="en-US" altLang="ja-JP" sz="2900" dirty="0" err="1">
                <a:solidFill>
                  <a:srgbClr val="FF0000"/>
                </a:solidFill>
                <a:latin typeface="Arial" panose="020B0604020202020204" pitchFamily="34" charset="0"/>
                <a:ea typeface="MS PGothic" panose="020B0600070205080204" pitchFamily="34" charset="-128"/>
              </a:rPr>
              <a:t>Descriptives</a:t>
            </a:r>
            <a:endParaRPr lang="en-US" altLang="ja-JP" sz="2900" dirty="0">
              <a:solidFill>
                <a:srgbClr val="FF0000"/>
              </a:solidFill>
              <a:latin typeface="Arial" panose="020B0604020202020204" pitchFamily="34" charset="0"/>
              <a:ea typeface="MS PGothic" panose="020B0600070205080204" pitchFamily="34" charset="-128"/>
            </a:endParaRPr>
          </a:p>
          <a:p>
            <a:pPr lvl="1">
              <a:lnSpc>
                <a:spcPct val="80000"/>
              </a:lnSpc>
            </a:pPr>
            <a:r>
              <a:rPr lang="en-US" altLang="ja-JP" dirty="0">
                <a:latin typeface="Arial" panose="020B0604020202020204" pitchFamily="34" charset="0"/>
                <a:ea typeface="MS PGothic" panose="020B0600070205080204" pitchFamily="34" charset="-128"/>
              </a:rPr>
              <a:t>This analysis shows the maximum, minimum, mean, and standard deviation of the variables</a:t>
            </a:r>
          </a:p>
          <a:p>
            <a:pPr lvl="1">
              <a:lnSpc>
                <a:spcPct val="80000"/>
              </a:lnSpc>
            </a:pPr>
            <a:endParaRPr lang="en-US" altLang="ja-JP" dirty="0">
              <a:latin typeface="Arial" panose="020B0604020202020204" pitchFamily="34" charset="0"/>
              <a:ea typeface="MS PGothic" panose="020B0600070205080204" pitchFamily="34" charset="-128"/>
            </a:endParaRPr>
          </a:p>
          <a:p>
            <a:pPr>
              <a:lnSpc>
                <a:spcPct val="80000"/>
              </a:lnSpc>
            </a:pPr>
            <a:r>
              <a:rPr lang="en-US" altLang="ja-JP" sz="2900" dirty="0">
                <a:solidFill>
                  <a:srgbClr val="FF0000"/>
                </a:solidFill>
                <a:latin typeface="Arial" panose="020B0604020202020204" pitchFamily="34" charset="0"/>
                <a:ea typeface="MS PGothic" panose="020B0600070205080204" pitchFamily="34" charset="-128"/>
              </a:rPr>
              <a:t>Explore</a:t>
            </a:r>
          </a:p>
          <a:p>
            <a:pPr lvl="1">
              <a:lnSpc>
                <a:spcPct val="80000"/>
              </a:lnSpc>
            </a:pPr>
            <a:r>
              <a:rPr lang="en-US" altLang="ja-JP" dirty="0">
                <a:latin typeface="Arial" panose="020B0604020202020204" pitchFamily="34" charset="0"/>
                <a:ea typeface="MS PGothic" panose="020B0600070205080204" pitchFamily="34" charset="-128"/>
              </a:rPr>
              <a:t>Linear Regression estimates the coefficients of the linear equation </a:t>
            </a:r>
          </a:p>
        </p:txBody>
      </p:sp>
      <p:pic>
        <p:nvPicPr>
          <p:cNvPr id="2" name="Picture 1">
            <a:extLst>
              <a:ext uri="{FF2B5EF4-FFF2-40B4-BE49-F238E27FC236}">
                <a16:creationId xmlns:a16="http://schemas.microsoft.com/office/drawing/2014/main" id="{154A71D1-3075-43C8-AC0E-BAFDDCAD3F3A}"/>
              </a:ext>
            </a:extLst>
          </p:cNvPr>
          <p:cNvPicPr>
            <a:picLocks noChangeAspect="1"/>
          </p:cNvPicPr>
          <p:nvPr/>
        </p:nvPicPr>
        <p:blipFill>
          <a:blip r:embed="rId3"/>
          <a:stretch>
            <a:fillRect/>
          </a:stretch>
        </p:blipFill>
        <p:spPr>
          <a:xfrm>
            <a:off x="7283105" y="900113"/>
            <a:ext cx="4781076" cy="3798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0502"/>
            <a:ext cx="5552661" cy="563562"/>
          </a:xfrm>
        </p:spPr>
        <p:txBody>
          <a:bodyPr>
            <a:normAutofit fontScale="90000"/>
          </a:bodyPr>
          <a:lstStyle/>
          <a:p>
            <a:r>
              <a:rPr lang="en-US" dirty="0">
                <a:solidFill>
                  <a:srgbClr val="FF0000"/>
                </a:solidFill>
              </a:rPr>
              <a:t>EXPLORE – Normality Test</a:t>
            </a:r>
          </a:p>
        </p:txBody>
      </p:sp>
      <p:sp>
        <p:nvSpPr>
          <p:cNvPr id="4" name="Rectangle 3"/>
          <p:cNvSpPr/>
          <p:nvPr/>
        </p:nvSpPr>
        <p:spPr>
          <a:xfrm>
            <a:off x="1" y="560756"/>
            <a:ext cx="6415314"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Click </a:t>
            </a:r>
            <a:r>
              <a:rPr kumimoji="0" lang="en-US" sz="2400" b="1" i="0" u="none" strike="noStrike" kern="1200" cap="none" spc="0" normalizeH="0" baseline="0" noProof="0" dirty="0">
                <a:ln>
                  <a:noFill/>
                </a:ln>
                <a:solidFill>
                  <a:prstClr val="black"/>
                </a:solidFill>
                <a:effectLst/>
                <a:uLnTx/>
                <a:uFillTx/>
                <a:latin typeface="Calibri"/>
                <a:ea typeface="+mn-ea"/>
                <a:cs typeface="+mn-cs"/>
              </a:rPr>
              <a:t>Analyze &gt; Descriptive Statistics &gt; Explore</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Move the Variable in the ‘</a:t>
            </a:r>
            <a:r>
              <a:rPr kumimoji="0" lang="en-US" sz="2400" b="1" i="0" u="none" strike="noStrike" kern="1200" cap="none" spc="0" normalizeH="0" baseline="0" noProof="0" dirty="0">
                <a:ln>
                  <a:noFill/>
                </a:ln>
                <a:solidFill>
                  <a:prstClr val="black"/>
                </a:solidFill>
                <a:effectLst/>
                <a:uLnTx/>
                <a:uFillTx/>
                <a:latin typeface="Calibri"/>
                <a:ea typeface="+mn-ea"/>
                <a:cs typeface="+mn-cs"/>
              </a:rPr>
              <a:t>Dependent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Press </a:t>
            </a:r>
            <a:r>
              <a:rPr kumimoji="0" lang="en-US" sz="2400" b="1" i="0" u="none" strike="noStrike" kern="1200" cap="none" spc="0" normalizeH="0" baseline="0" noProof="0" dirty="0">
                <a:ln>
                  <a:noFill/>
                </a:ln>
                <a:solidFill>
                  <a:prstClr val="black"/>
                </a:solidFill>
                <a:effectLst/>
                <a:uLnTx/>
                <a:uFillTx/>
                <a:latin typeface="Calibri"/>
                <a:ea typeface="+mn-ea"/>
                <a:cs typeface="+mn-cs"/>
              </a:rPr>
              <a:t>STATISTICS </a:t>
            </a:r>
            <a:r>
              <a:rPr kumimoji="0" lang="en-US" sz="2400" b="0" i="0" u="none" strike="noStrike" kern="1200" cap="none" spc="0" normalizeH="0" baseline="0" noProof="0" dirty="0">
                <a:ln>
                  <a:noFill/>
                </a:ln>
                <a:solidFill>
                  <a:prstClr val="black"/>
                </a:solidFill>
                <a:effectLst/>
                <a:uLnTx/>
                <a:uFillTx/>
                <a:latin typeface="Calibri"/>
                <a:ea typeface="+mn-ea"/>
                <a:cs typeface="+mn-cs"/>
              </a:rPr>
              <a:t>and select </a:t>
            </a:r>
            <a:r>
              <a:rPr kumimoji="0" lang="en-US" sz="2400" b="1" i="0" u="none" strike="noStrike" kern="1200" cap="none" spc="0" normalizeH="0" baseline="0" noProof="0" dirty="0">
                <a:ln>
                  <a:noFill/>
                </a:ln>
                <a:solidFill>
                  <a:prstClr val="black"/>
                </a:solidFill>
                <a:effectLst/>
                <a:uLnTx/>
                <a:uFillTx/>
                <a:latin typeface="Calibri"/>
                <a:ea typeface="+mn-ea"/>
                <a:cs typeface="+mn-cs"/>
              </a:rPr>
              <a:t>‘</a:t>
            </a:r>
            <a:r>
              <a:rPr kumimoji="0" lang="en-US" sz="2400" b="1" i="0" u="none" strike="noStrike" kern="1200" cap="none" spc="0" normalizeH="0" baseline="0" noProof="0" dirty="0" err="1">
                <a:ln>
                  <a:noFill/>
                </a:ln>
                <a:solidFill>
                  <a:prstClr val="black"/>
                </a:solidFill>
                <a:effectLst/>
                <a:uLnTx/>
                <a:uFillTx/>
                <a:latin typeface="Calibri"/>
                <a:ea typeface="+mn-ea"/>
                <a:cs typeface="+mn-cs"/>
              </a:rPr>
              <a:t>Descriptives</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and</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‘Outliers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Press </a:t>
            </a:r>
            <a:r>
              <a:rPr kumimoji="0" lang="en-US" sz="2400" b="1" i="0" u="none" strike="noStrike" kern="1200" cap="none" spc="0" normalizeH="0" baseline="0" noProof="0" dirty="0">
                <a:ln>
                  <a:noFill/>
                </a:ln>
                <a:solidFill>
                  <a:prstClr val="black"/>
                </a:solidFill>
                <a:effectLst/>
                <a:uLnTx/>
                <a:uFillTx/>
                <a:latin typeface="Calibri"/>
                <a:ea typeface="+mn-ea"/>
                <a:cs typeface="+mn-cs"/>
              </a:rPr>
              <a:t>PLOTS </a:t>
            </a:r>
            <a:r>
              <a:rPr kumimoji="0" lang="en-US" sz="2400" b="0" i="0" u="none" strike="noStrike" kern="1200" cap="none" spc="0" normalizeH="0" baseline="0" noProof="0" dirty="0">
                <a:ln>
                  <a:noFill/>
                </a:ln>
                <a:solidFill>
                  <a:prstClr val="black"/>
                </a:solidFill>
                <a:effectLst/>
                <a:uLnTx/>
                <a:uFillTx/>
                <a:latin typeface="Calibri"/>
                <a:ea typeface="+mn-ea"/>
                <a:cs typeface="+mn-cs"/>
              </a:rPr>
              <a:t>and select </a:t>
            </a:r>
            <a:r>
              <a:rPr kumimoji="0" lang="en-US" sz="2400" b="1" i="0" u="none" strike="noStrike" kern="1200" cap="none" spc="0" normalizeH="0" baseline="0" noProof="0" dirty="0">
                <a:ln>
                  <a:noFill/>
                </a:ln>
                <a:solidFill>
                  <a:prstClr val="black"/>
                </a:solidFill>
                <a:effectLst/>
                <a:uLnTx/>
                <a:uFillTx/>
                <a:latin typeface="Calibri"/>
                <a:ea typeface="+mn-ea"/>
                <a:cs typeface="+mn-cs"/>
              </a:rPr>
              <a:t>‘Stem and Leaf’ Histogram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and</a:t>
            </a:r>
            <a:r>
              <a:rPr kumimoji="0" lang="en-US" sz="2400" b="1" i="0" u="none" strike="noStrike" kern="1200" cap="none" spc="0" normalizeH="0" baseline="0" noProof="0" dirty="0">
                <a:ln>
                  <a:noFill/>
                </a:ln>
                <a:solidFill>
                  <a:prstClr val="black"/>
                </a:solidFill>
                <a:effectLst/>
                <a:uLnTx/>
                <a:uFillTx/>
                <a:latin typeface="Calibri"/>
                <a:ea typeface="+mn-ea"/>
                <a:cs typeface="+mn-cs"/>
              </a:rPr>
              <a:t> ‘Normality Plots with Tests’. </a:t>
            </a:r>
            <a:r>
              <a:rPr kumimoji="0" lang="en-US" sz="2400" b="0" i="0" u="none" strike="noStrike" kern="1200" cap="none" spc="0" normalizeH="0" baseline="0" noProof="0" dirty="0">
                <a:ln>
                  <a:noFill/>
                </a:ln>
                <a:solidFill>
                  <a:prstClr val="black"/>
                </a:solidFill>
                <a:effectLst/>
                <a:uLnTx/>
                <a:uFillTx/>
                <a:latin typeface="Calibri"/>
                <a:ea typeface="+mn-ea"/>
                <a:cs typeface="+mn-cs"/>
              </a:rPr>
              <a:t>Click </a:t>
            </a:r>
            <a:r>
              <a:rPr kumimoji="0" lang="en-US" sz="2400" b="1" i="0" u="none" strike="noStrike" kern="1200" cap="none" spc="0" normalizeH="0" baseline="0" noProof="0" dirty="0">
                <a:ln>
                  <a:noFill/>
                </a:ln>
                <a:solidFill>
                  <a:prstClr val="black"/>
                </a:solidFill>
                <a:effectLst/>
                <a:uLnTx/>
                <a:uFillTx/>
                <a:latin typeface="Calibri"/>
                <a:ea typeface="+mn-ea"/>
                <a:cs typeface="+mn-cs"/>
              </a:rPr>
              <a:t>OK</a:t>
            </a:r>
          </a:p>
        </p:txBody>
      </p:sp>
      <p:pic>
        <p:nvPicPr>
          <p:cNvPr id="3" name="Picture 2">
            <a:extLst>
              <a:ext uri="{FF2B5EF4-FFF2-40B4-BE49-F238E27FC236}">
                <a16:creationId xmlns:a16="http://schemas.microsoft.com/office/drawing/2014/main" id="{022BFE78-E582-4E98-A145-FAE7BB7DA619}"/>
              </a:ext>
            </a:extLst>
          </p:cNvPr>
          <p:cNvPicPr>
            <a:picLocks noChangeAspect="1"/>
          </p:cNvPicPr>
          <p:nvPr/>
        </p:nvPicPr>
        <p:blipFill>
          <a:blip r:embed="rId2"/>
          <a:stretch>
            <a:fillRect/>
          </a:stretch>
        </p:blipFill>
        <p:spPr>
          <a:xfrm>
            <a:off x="1" y="2815771"/>
            <a:ext cx="12192000" cy="4042230"/>
          </a:xfrm>
          <a:prstGeom prst="rect">
            <a:avLst/>
          </a:prstGeom>
        </p:spPr>
      </p:pic>
      <p:pic>
        <p:nvPicPr>
          <p:cNvPr id="6" name="Picture 5">
            <a:extLst>
              <a:ext uri="{FF2B5EF4-FFF2-40B4-BE49-F238E27FC236}">
                <a16:creationId xmlns:a16="http://schemas.microsoft.com/office/drawing/2014/main" id="{056544DD-51E0-4C74-BF23-132741F7C31E}"/>
              </a:ext>
            </a:extLst>
          </p:cNvPr>
          <p:cNvPicPr>
            <a:picLocks noChangeAspect="1"/>
          </p:cNvPicPr>
          <p:nvPr/>
        </p:nvPicPr>
        <p:blipFill>
          <a:blip r:embed="rId3"/>
          <a:stretch>
            <a:fillRect/>
          </a:stretch>
        </p:blipFill>
        <p:spPr>
          <a:xfrm>
            <a:off x="6415315" y="0"/>
            <a:ext cx="5776684" cy="3784209"/>
          </a:xfrm>
          <a:prstGeom prst="rect">
            <a:avLst/>
          </a:prstGeom>
          <a:ln>
            <a:solidFill>
              <a:srgbClr val="FF0000"/>
            </a:solidFill>
          </a:ln>
        </p:spPr>
      </p:pic>
    </p:spTree>
    <p:extLst>
      <p:ext uri="{BB962C8B-B14F-4D97-AF65-F5344CB8AC3E}">
        <p14:creationId xmlns:p14="http://schemas.microsoft.com/office/powerpoint/2010/main" val="239702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54311" cy="411162"/>
          </a:xfrm>
        </p:spPr>
        <p:txBody>
          <a:bodyPr>
            <a:normAutofit fontScale="90000"/>
          </a:bodyPr>
          <a:lstStyle/>
          <a:p>
            <a:r>
              <a:rPr lang="en-US" dirty="0">
                <a:solidFill>
                  <a:srgbClr val="FF0000"/>
                </a:solidFill>
              </a:rPr>
              <a:t>Normality Plots</a:t>
            </a:r>
          </a:p>
        </p:txBody>
      </p:sp>
      <p:sp>
        <p:nvSpPr>
          <p:cNvPr id="4" name="TextBox 3"/>
          <p:cNvSpPr txBox="1"/>
          <p:nvPr/>
        </p:nvSpPr>
        <p:spPr>
          <a:xfrm>
            <a:off x="4921630" y="3501069"/>
            <a:ext cx="1144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Histogram</a:t>
            </a:r>
          </a:p>
        </p:txBody>
      </p:sp>
      <p:sp>
        <p:nvSpPr>
          <p:cNvPr id="5" name="TextBox 4"/>
          <p:cNvSpPr txBox="1"/>
          <p:nvPr/>
        </p:nvSpPr>
        <p:spPr>
          <a:xfrm>
            <a:off x="9139954" y="135873"/>
            <a:ext cx="9496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Box Plot</a:t>
            </a:r>
          </a:p>
        </p:txBody>
      </p:sp>
      <p:pic>
        <p:nvPicPr>
          <p:cNvPr id="3" name="Picture 2">
            <a:extLst>
              <a:ext uri="{FF2B5EF4-FFF2-40B4-BE49-F238E27FC236}">
                <a16:creationId xmlns:a16="http://schemas.microsoft.com/office/drawing/2014/main" id="{256DD213-0DF4-4DDA-B88D-8EAEB4CBDAC9}"/>
              </a:ext>
            </a:extLst>
          </p:cNvPr>
          <p:cNvPicPr>
            <a:picLocks noChangeAspect="1"/>
          </p:cNvPicPr>
          <p:nvPr/>
        </p:nvPicPr>
        <p:blipFill>
          <a:blip r:embed="rId2"/>
          <a:stretch>
            <a:fillRect/>
          </a:stretch>
        </p:blipFill>
        <p:spPr>
          <a:xfrm>
            <a:off x="339367" y="505205"/>
            <a:ext cx="5727192" cy="3180530"/>
          </a:xfrm>
          <a:prstGeom prst="rect">
            <a:avLst/>
          </a:prstGeom>
        </p:spPr>
      </p:pic>
      <p:pic>
        <p:nvPicPr>
          <p:cNvPr id="7" name="Picture 6">
            <a:extLst>
              <a:ext uri="{FF2B5EF4-FFF2-40B4-BE49-F238E27FC236}">
                <a16:creationId xmlns:a16="http://schemas.microsoft.com/office/drawing/2014/main" id="{5A487337-4312-445A-94C3-5727D7B08C16}"/>
              </a:ext>
            </a:extLst>
          </p:cNvPr>
          <p:cNvPicPr>
            <a:picLocks noChangeAspect="1"/>
          </p:cNvPicPr>
          <p:nvPr/>
        </p:nvPicPr>
        <p:blipFill>
          <a:blip r:embed="rId3"/>
          <a:stretch>
            <a:fillRect/>
          </a:stretch>
        </p:blipFill>
        <p:spPr>
          <a:xfrm>
            <a:off x="0" y="3797045"/>
            <a:ext cx="6095999" cy="3180530"/>
          </a:xfrm>
          <a:prstGeom prst="rect">
            <a:avLst/>
          </a:prstGeom>
        </p:spPr>
      </p:pic>
      <p:pic>
        <p:nvPicPr>
          <p:cNvPr id="9" name="Picture 8">
            <a:extLst>
              <a:ext uri="{FF2B5EF4-FFF2-40B4-BE49-F238E27FC236}">
                <a16:creationId xmlns:a16="http://schemas.microsoft.com/office/drawing/2014/main" id="{915C5D60-6B5B-445A-9A08-07F93D776FC4}"/>
              </a:ext>
            </a:extLst>
          </p:cNvPr>
          <p:cNvPicPr>
            <a:picLocks noChangeAspect="1"/>
          </p:cNvPicPr>
          <p:nvPr/>
        </p:nvPicPr>
        <p:blipFill>
          <a:blip r:embed="rId4"/>
          <a:stretch>
            <a:fillRect/>
          </a:stretch>
        </p:blipFill>
        <p:spPr>
          <a:xfrm>
            <a:off x="6095999" y="586710"/>
            <a:ext cx="5991225" cy="3283691"/>
          </a:xfrm>
          <a:prstGeom prst="rect">
            <a:avLst/>
          </a:prstGeom>
        </p:spPr>
      </p:pic>
      <p:pic>
        <p:nvPicPr>
          <p:cNvPr id="11" name="Picture 10">
            <a:extLst>
              <a:ext uri="{FF2B5EF4-FFF2-40B4-BE49-F238E27FC236}">
                <a16:creationId xmlns:a16="http://schemas.microsoft.com/office/drawing/2014/main" id="{873A0F68-BFBA-44C0-86F8-BE3456729635}"/>
              </a:ext>
            </a:extLst>
          </p:cNvPr>
          <p:cNvPicPr>
            <a:picLocks noChangeAspect="1"/>
          </p:cNvPicPr>
          <p:nvPr/>
        </p:nvPicPr>
        <p:blipFill>
          <a:blip r:embed="rId5"/>
          <a:stretch>
            <a:fillRect/>
          </a:stretch>
        </p:blipFill>
        <p:spPr>
          <a:xfrm>
            <a:off x="5753685" y="3877234"/>
            <a:ext cx="3591144" cy="2804366"/>
          </a:xfrm>
          <a:prstGeom prst="rect">
            <a:avLst/>
          </a:prstGeom>
          <a:ln>
            <a:solidFill>
              <a:schemeClr val="accent1"/>
            </a:solidFill>
          </a:ln>
        </p:spPr>
      </p:pic>
      <p:pic>
        <p:nvPicPr>
          <p:cNvPr id="13" name="Picture 12">
            <a:extLst>
              <a:ext uri="{FF2B5EF4-FFF2-40B4-BE49-F238E27FC236}">
                <a16:creationId xmlns:a16="http://schemas.microsoft.com/office/drawing/2014/main" id="{9312DC07-44BD-4237-ACDC-317C39D46F85}"/>
              </a:ext>
            </a:extLst>
          </p:cNvPr>
          <p:cNvPicPr>
            <a:picLocks noChangeAspect="1"/>
          </p:cNvPicPr>
          <p:nvPr/>
        </p:nvPicPr>
        <p:blipFill>
          <a:blip r:embed="rId6"/>
          <a:stretch>
            <a:fillRect/>
          </a:stretch>
        </p:blipFill>
        <p:spPr>
          <a:xfrm>
            <a:off x="9344828" y="3870402"/>
            <a:ext cx="2847171" cy="2851726"/>
          </a:xfrm>
          <a:prstGeom prst="rect">
            <a:avLst/>
          </a:prstGeom>
          <a:ln>
            <a:solidFill>
              <a:schemeClr val="accent1"/>
            </a:solidFill>
          </a:ln>
        </p:spPr>
      </p:pic>
    </p:spTree>
    <p:extLst>
      <p:ext uri="{BB962C8B-B14F-4D97-AF65-F5344CB8AC3E}">
        <p14:creationId xmlns:p14="http://schemas.microsoft.com/office/powerpoint/2010/main" val="867874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28601"/>
            <a:ext cx="106680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Boxplots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Boxplots are useful when you wish to compare the distribution of scores on variables.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1490484"/>
            <a:ext cx="6142384" cy="430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3643" y="6150114"/>
            <a:ext cx="12085983" cy="707886"/>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latin typeface="Calibri"/>
                <a:ea typeface="+mn-ea"/>
                <a:cs typeface="+mn-cs"/>
              </a:rPr>
              <a:t>Outliers are cases with scores that are quite different from the remainder of the sample, either much higher or much lower.</a:t>
            </a:r>
          </a:p>
        </p:txBody>
      </p:sp>
      <p:cxnSp>
        <p:nvCxnSpPr>
          <p:cNvPr id="5" name="Straight Arrow Connector 4"/>
          <p:cNvCxnSpPr>
            <a:cxnSpLocks/>
            <a:stCxn id="3" idx="0"/>
          </p:cNvCxnSpPr>
          <p:nvPr/>
        </p:nvCxnSpPr>
        <p:spPr>
          <a:xfrm flipV="1">
            <a:off x="6196635" y="5244644"/>
            <a:ext cx="1547191" cy="9054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13C7A5D-168C-486F-9C6A-B3D70DED12CC}"/>
              </a:ext>
            </a:extLst>
          </p:cNvPr>
          <p:cNvPicPr>
            <a:picLocks noChangeAspect="1"/>
          </p:cNvPicPr>
          <p:nvPr/>
        </p:nvPicPr>
        <p:blipFill>
          <a:blip r:embed="rId3"/>
          <a:stretch>
            <a:fillRect/>
          </a:stretch>
        </p:blipFill>
        <p:spPr>
          <a:xfrm>
            <a:off x="6248401" y="1302098"/>
            <a:ext cx="5991225" cy="4800600"/>
          </a:xfrm>
          <a:prstGeom prst="rect">
            <a:avLst/>
          </a:prstGeom>
        </p:spPr>
      </p:pic>
      <p:sp>
        <p:nvSpPr>
          <p:cNvPr id="7" name="TextBox 6">
            <a:extLst>
              <a:ext uri="{FF2B5EF4-FFF2-40B4-BE49-F238E27FC236}">
                <a16:creationId xmlns:a16="http://schemas.microsoft.com/office/drawing/2014/main" id="{16573659-AE1D-4F39-8524-00FF8869C3BE}"/>
              </a:ext>
            </a:extLst>
          </p:cNvPr>
          <p:cNvSpPr txBox="1"/>
          <p:nvPr/>
        </p:nvSpPr>
        <p:spPr>
          <a:xfrm>
            <a:off x="10772775" y="5024164"/>
            <a:ext cx="747711" cy="300082"/>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0000"/>
                </a:solidFill>
                <a:effectLst/>
                <a:uLnTx/>
                <a:uFillTx/>
                <a:latin typeface="Arial"/>
                <a:ea typeface="+mn-ea"/>
                <a:cs typeface="+mn-cs"/>
              </a:rPr>
              <a:t>Outlie</a:t>
            </a:r>
            <a:r>
              <a:rPr kumimoji="0" lang="en-US" sz="1350" b="0" i="0" u="none" strike="noStrike" kern="1200" cap="none" spc="0" normalizeH="0" baseline="0" noProof="0" dirty="0">
                <a:ln>
                  <a:noFill/>
                </a:ln>
                <a:solidFill>
                  <a:srgbClr val="000000"/>
                </a:solidFill>
                <a:effectLst/>
                <a:uLnTx/>
                <a:uFillTx/>
                <a:latin typeface="Arial"/>
                <a:ea typeface="+mn-ea"/>
                <a:cs typeface="+mn-cs"/>
              </a:rPr>
              <a:t>r</a:t>
            </a:r>
          </a:p>
        </p:txBody>
      </p:sp>
      <p:cxnSp>
        <p:nvCxnSpPr>
          <p:cNvPr id="8" name="Straight Arrow Connector 7">
            <a:extLst>
              <a:ext uri="{FF2B5EF4-FFF2-40B4-BE49-F238E27FC236}">
                <a16:creationId xmlns:a16="http://schemas.microsoft.com/office/drawing/2014/main" id="{0C9D1B4F-3B2D-4D2B-B60E-677DADAE8115}"/>
              </a:ext>
            </a:extLst>
          </p:cNvPr>
          <p:cNvCxnSpPr>
            <a:cxnSpLocks/>
          </p:cNvCxnSpPr>
          <p:nvPr/>
        </p:nvCxnSpPr>
        <p:spPr bwMode="auto">
          <a:xfrm flipH="1">
            <a:off x="9523390" y="5190960"/>
            <a:ext cx="1249385" cy="18076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88426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F82207-7B72-4F79-A5DB-3C3FADA1E12D}"/>
              </a:ext>
            </a:extLst>
          </p:cNvPr>
          <p:cNvSpPr txBox="1"/>
          <p:nvPr/>
        </p:nvSpPr>
        <p:spPr>
          <a:xfrm>
            <a:off x="0" y="0"/>
            <a:ext cx="8458200" cy="5324535"/>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0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O</a:t>
            </a:r>
            <a:r>
              <a:rPr kumimoji="0" lang="en-MY" sz="32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rPr>
              <a:t>UTLIERS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Need to check Data whether there are any potential outliers existing in the analysis.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Pallant</a:t>
            </a:r>
            <a:r>
              <a:rPr kumimoji="0" lang="en-US" sz="2400" b="0" i="0" u="none" strike="noStrike" kern="1200" cap="none" spc="0" normalizeH="0" baseline="0" noProof="0" dirty="0">
                <a:ln>
                  <a:noFill/>
                </a:ln>
                <a:solidFill>
                  <a:prstClr val="black"/>
                </a:solidFill>
                <a:effectLst/>
                <a:uLnTx/>
                <a:uFillTx/>
                <a:latin typeface="Calibri"/>
                <a:ea typeface="+mn-ea"/>
                <a:cs typeface="+mn-cs"/>
              </a:rPr>
              <a:t> (2007) noted that “multiple regression is very sensitive to outliers (i.e. very high or low score)” (p. 165).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Outliers can influence the values of the estimated regression coefficients (Field, 2005).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Thus, outliers should be removed before running the regression analysis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Tabachnick</a:t>
            </a:r>
            <a:r>
              <a:rPr kumimoji="0" lang="en-US" sz="2400" b="0" i="0" u="none" strike="noStrike" kern="1200" cap="none" spc="0" normalizeH="0" baseline="0" noProof="0" dirty="0">
                <a:ln>
                  <a:noFill/>
                </a:ln>
                <a:solidFill>
                  <a:prstClr val="black"/>
                </a:solidFill>
                <a:effectLst/>
                <a:uLnTx/>
                <a:uFillTx/>
                <a:latin typeface="Calibri"/>
                <a:ea typeface="+mn-ea"/>
                <a:cs typeface="+mn-cs"/>
              </a:rPr>
              <a:t> &amp;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Fidell</a:t>
            </a:r>
            <a:r>
              <a:rPr kumimoji="0" lang="en-US" sz="2400" b="0" i="0" u="none" strike="noStrike" kern="1200" cap="none" spc="0" normalizeH="0" baseline="0" noProof="0" dirty="0">
                <a:ln>
                  <a:noFill/>
                </a:ln>
                <a:solidFill>
                  <a:prstClr val="black"/>
                </a:solidFill>
                <a:effectLst/>
                <a:uLnTx/>
                <a:uFillTx/>
                <a:latin typeface="Calibri"/>
                <a:ea typeface="+mn-ea"/>
                <a:cs typeface="+mn-cs"/>
              </a:rPr>
              <a:t>, 2007).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Multivariate outliers can be detected by using statistical methods such as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casewise</a:t>
            </a:r>
            <a:r>
              <a:rPr kumimoji="0" lang="en-US" sz="2400" b="0" i="0" u="none" strike="noStrike" kern="1200" cap="none" spc="0" normalizeH="0" baseline="0" noProof="0" dirty="0">
                <a:ln>
                  <a:noFill/>
                </a:ln>
                <a:solidFill>
                  <a:prstClr val="black"/>
                </a:solidFill>
                <a:effectLst/>
                <a:uLnTx/>
                <a:uFillTx/>
                <a:latin typeface="Calibri"/>
                <a:ea typeface="+mn-ea"/>
                <a:cs typeface="+mn-cs"/>
              </a:rPr>
              <a:t> diagnostics,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Mahalanobis</a:t>
            </a:r>
            <a:r>
              <a:rPr kumimoji="0" lang="en-US" sz="2400" b="0" i="0" u="none" strike="noStrike" kern="1200" cap="none" spc="0" normalizeH="0" baseline="0" noProof="0" dirty="0">
                <a:ln>
                  <a:noFill/>
                </a:ln>
                <a:solidFill>
                  <a:prstClr val="black"/>
                </a:solidFill>
                <a:effectLst/>
                <a:uLnTx/>
                <a:uFillTx/>
                <a:latin typeface="Calibri"/>
                <a:ea typeface="+mn-ea"/>
                <a:cs typeface="+mn-cs"/>
              </a:rPr>
              <a:t> distance, Cook’s distance and COVRATIO (Hair et al., 2006;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Tabachnick</a:t>
            </a:r>
            <a:r>
              <a:rPr kumimoji="0" lang="en-US" sz="2400" b="0" i="0" u="none" strike="noStrike" kern="1200" cap="none" spc="0" normalizeH="0" baseline="0" noProof="0" dirty="0">
                <a:ln>
                  <a:noFill/>
                </a:ln>
                <a:solidFill>
                  <a:prstClr val="black"/>
                </a:solidFill>
                <a:effectLst/>
                <a:uLnTx/>
                <a:uFillTx/>
                <a:latin typeface="Calibri"/>
                <a:ea typeface="+mn-ea"/>
                <a:cs typeface="+mn-cs"/>
              </a:rPr>
              <a:t> &amp;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Fidell</a:t>
            </a:r>
            <a:r>
              <a:rPr kumimoji="0" lang="en-US" sz="2400" b="0" i="0" u="none" strike="noStrike" kern="1200" cap="none" spc="0" normalizeH="0" baseline="0" noProof="0" dirty="0">
                <a:ln>
                  <a:noFill/>
                </a:ln>
                <a:solidFill>
                  <a:prstClr val="black"/>
                </a:solidFill>
                <a:effectLst/>
                <a:uLnTx/>
                <a:uFillTx/>
                <a:latin typeface="Calibri"/>
                <a:ea typeface="+mn-ea"/>
                <a:cs typeface="+mn-cs"/>
              </a:rPr>
              <a:t>, 2007). </a:t>
            </a:r>
          </a:p>
        </p:txBody>
      </p:sp>
      <p:pic>
        <p:nvPicPr>
          <p:cNvPr id="2" name="Picture 1">
            <a:extLst>
              <a:ext uri="{FF2B5EF4-FFF2-40B4-BE49-F238E27FC236}">
                <a16:creationId xmlns:a16="http://schemas.microsoft.com/office/drawing/2014/main" id="{1801124D-F1DC-4DAA-9140-CB2B8604445C}"/>
              </a:ext>
            </a:extLst>
          </p:cNvPr>
          <p:cNvPicPr>
            <a:picLocks noChangeAspect="1"/>
          </p:cNvPicPr>
          <p:nvPr/>
        </p:nvPicPr>
        <p:blipFill>
          <a:blip r:embed="rId2"/>
          <a:stretch>
            <a:fillRect/>
          </a:stretch>
        </p:blipFill>
        <p:spPr>
          <a:xfrm>
            <a:off x="8356209" y="0"/>
            <a:ext cx="4042141" cy="6857999"/>
          </a:xfrm>
          <a:prstGeom prst="rect">
            <a:avLst/>
          </a:prstGeom>
        </p:spPr>
      </p:pic>
      <p:sp>
        <p:nvSpPr>
          <p:cNvPr id="5" name="TextBox 4">
            <a:extLst>
              <a:ext uri="{FF2B5EF4-FFF2-40B4-BE49-F238E27FC236}">
                <a16:creationId xmlns:a16="http://schemas.microsoft.com/office/drawing/2014/main" id="{8BFA91DA-A148-4C23-831F-728F8E799363}"/>
              </a:ext>
            </a:extLst>
          </p:cNvPr>
          <p:cNvSpPr txBox="1"/>
          <p:nvPr/>
        </p:nvSpPr>
        <p:spPr>
          <a:xfrm>
            <a:off x="1" y="5324535"/>
            <a:ext cx="8458199" cy="1569660"/>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SPSS defi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nes</a:t>
            </a:r>
            <a:r>
              <a:rPr kumimoji="0" lang="en-US" sz="2400" b="0" i="0" u="none" strike="noStrike" kern="1200" cap="none" spc="0" normalizeH="0" baseline="0" noProof="0" dirty="0">
                <a:ln>
                  <a:noFill/>
                </a:ln>
                <a:solidFill>
                  <a:prstClr val="black"/>
                </a:solidFill>
                <a:effectLst/>
                <a:uLnTx/>
                <a:uFillTx/>
                <a:latin typeface="Calibri"/>
                <a:ea typeface="+mn-ea"/>
                <a:cs typeface="+mn-cs"/>
              </a:rPr>
              <a:t> points as outliers if they extend more than 1.5 box-lengths from the edge of the box. Extreme points (indicated with an asterisk, *) are those that extend more than three box-lengths from the edge of the box</a:t>
            </a:r>
            <a:endParaRPr kumimoji="0" lang="en-MY"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5CDA71CF-91B1-4715-A0AE-E0B855DD079C}"/>
              </a:ext>
            </a:extLst>
          </p:cNvPr>
          <p:cNvCxnSpPr/>
          <p:nvPr/>
        </p:nvCxnSpPr>
        <p:spPr>
          <a:xfrm flipV="1">
            <a:off x="8458200" y="5838092"/>
            <a:ext cx="2064434" cy="140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285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14662" y="223378"/>
            <a:ext cx="5281613" cy="536972"/>
          </a:xfrm>
        </p:spPr>
        <p:txBody>
          <a:bodyPr>
            <a:normAutofit fontScale="90000"/>
          </a:bodyPr>
          <a:lstStyle/>
          <a:p>
            <a:r>
              <a:rPr lang="en-US" b="1" dirty="0">
                <a:solidFill>
                  <a:srgbClr val="FF0000"/>
                </a:solidFill>
              </a:rPr>
              <a:t>Histogram</a:t>
            </a: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923" y="2000251"/>
            <a:ext cx="5992054"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010149" y="4805681"/>
            <a:ext cx="514350" cy="571500"/>
          </a:xfrm>
          <a:prstGeom prst="ellipse">
            <a:avLst/>
          </a:prstGeom>
          <a:solidFill>
            <a:schemeClr val="accent2">
              <a:lumMod val="20000"/>
              <a:lumOff val="80000"/>
              <a:alpha val="1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5" name="Straight Arrow Connector 4"/>
          <p:cNvCxnSpPr>
            <a:cxnSpLocks/>
          </p:cNvCxnSpPr>
          <p:nvPr/>
        </p:nvCxnSpPr>
        <p:spPr>
          <a:xfrm flipH="1">
            <a:off x="3352800" y="3086100"/>
            <a:ext cx="3771902" cy="0"/>
          </a:xfrm>
          <a:prstGeom prst="straightConnector1">
            <a:avLst/>
          </a:prstGeom>
          <a:ln w="508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0246" name="TextBox 3"/>
          <p:cNvSpPr txBox="1">
            <a:spLocks noChangeArrowheads="1"/>
          </p:cNvSpPr>
          <p:nvPr/>
        </p:nvSpPr>
        <p:spPr bwMode="auto">
          <a:xfrm>
            <a:off x="7124700" y="2686052"/>
            <a:ext cx="400251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Distribution may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leptokurtic (peaked)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Positively skewed?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itchFamily="34" charset="0"/>
                <a:ea typeface="+mn-ea"/>
                <a:cs typeface="+mn-cs"/>
              </a:rPr>
              <a:t>Need to run Explore.</a:t>
            </a:r>
          </a:p>
        </p:txBody>
      </p:sp>
      <p:cxnSp>
        <p:nvCxnSpPr>
          <p:cNvPr id="9" name="Straight Arrow Connector 8"/>
          <p:cNvCxnSpPr>
            <a:cxnSpLocks/>
          </p:cNvCxnSpPr>
          <p:nvPr/>
        </p:nvCxnSpPr>
        <p:spPr>
          <a:xfrm flipH="1">
            <a:off x="4042950" y="4472096"/>
            <a:ext cx="2996028" cy="123923"/>
          </a:xfrm>
          <a:prstGeom prst="straightConnector1">
            <a:avLst/>
          </a:prstGeom>
          <a:ln w="508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8539" y="1344434"/>
            <a:ext cx="11714922"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A histogram is the most commonly used graph to show frequency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Example: Single continuous variable such as Perceived stress score</a:t>
            </a:r>
          </a:p>
        </p:txBody>
      </p:sp>
      <p:sp>
        <p:nvSpPr>
          <p:cNvPr id="4" name="TextBox 3"/>
          <p:cNvSpPr txBox="1"/>
          <p:nvPr/>
        </p:nvSpPr>
        <p:spPr>
          <a:xfrm>
            <a:off x="3352800" y="5341144"/>
            <a:ext cx="2914650"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rPr>
              <a:t>Perceived Stress</a:t>
            </a:r>
          </a:p>
        </p:txBody>
      </p:sp>
      <p:sp>
        <p:nvSpPr>
          <p:cNvPr id="6" name="Footer Placeholder 5"/>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Dr Jugindar Singh</a:t>
            </a:r>
          </a:p>
        </p:txBody>
      </p:sp>
      <p:sp>
        <p:nvSpPr>
          <p:cNvPr id="12" name="TextBox 11">
            <a:extLst>
              <a:ext uri="{FF2B5EF4-FFF2-40B4-BE49-F238E27FC236}">
                <a16:creationId xmlns:a16="http://schemas.microsoft.com/office/drawing/2014/main" id="{F2D460BB-71F4-46DD-82DE-28202000552F}"/>
              </a:ext>
            </a:extLst>
          </p:cNvPr>
          <p:cNvSpPr txBox="1"/>
          <p:nvPr/>
        </p:nvSpPr>
        <p:spPr>
          <a:xfrm>
            <a:off x="0" y="5887989"/>
            <a:ext cx="12192000" cy="830997"/>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Look at the tails of the distribution. Are there data points sitting on their own, out on the extremes? If so, these are potential outliers.</a:t>
            </a:r>
            <a:endParaRPr kumimoji="0" lang="en-MY"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395CFB35-E12D-49CD-AB37-B392A6A335A3}"/>
              </a:ext>
            </a:extLst>
          </p:cNvPr>
          <p:cNvCxnSpPr/>
          <p:nvPr/>
        </p:nvCxnSpPr>
        <p:spPr>
          <a:xfrm flipV="1">
            <a:off x="4501662" y="5222960"/>
            <a:ext cx="765662" cy="1174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339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fontScale="90000"/>
          </a:bodyPr>
          <a:lstStyle/>
          <a:p>
            <a:pPr algn="l">
              <a:lnSpc>
                <a:spcPct val="90000"/>
              </a:lnSpc>
            </a:pPr>
            <a:br>
              <a:rPr lang="en-US" sz="1300" dirty="0"/>
            </a:br>
            <a:br>
              <a:rPr lang="en-US" sz="1300" dirty="0"/>
            </a:br>
            <a:r>
              <a:rPr lang="en-US" sz="4000" b="1" dirty="0"/>
              <a:t>Normal Q-Q Plot</a:t>
            </a:r>
            <a:br>
              <a:rPr lang="en-US" sz="1800" b="1" dirty="0"/>
            </a:br>
            <a:br>
              <a:rPr lang="en-US" sz="1800" b="1" dirty="0"/>
            </a:br>
            <a:endParaRPr lang="en-US" sz="1300" b="1" dirty="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87363" y="2330505"/>
            <a:ext cx="5598446" cy="4499428"/>
          </a:xfrm>
          <a:prstGeom prst="rect">
            <a:avLst/>
          </a:prstGeom>
        </p:spPr>
        <p:txBody>
          <a:bodyPr vert="horz" lIns="91440" tIns="45720" rIns="91440" bIns="45720" rtlCol="0" anchor="ctr">
            <a:normAutofit/>
          </a:bodyPr>
          <a:lstStyle/>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alibri"/>
                <a:ea typeface="+mn-ea"/>
                <a:cs typeface="+mn-cs"/>
              </a:rPr>
              <a:t>To determine normality graphically, we can use the output of a normal Q-Q Plot. </a:t>
            </a: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the data are normally distributed, the data points will be close to the diagonal line.</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the data points stray from the line in an obvious non-linear fashion, the data are not normally distributed. </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770" name="Picture 2" descr="Normality Screenshot"/>
          <p:cNvPicPr>
            <a:picLocks noChangeAspect="1" noChangeArrowheads="1"/>
          </p:cNvPicPr>
          <p:nvPr/>
        </p:nvPicPr>
        <p:blipFill rotWithShape="1">
          <a:blip r:embed="rId2">
            <a:extLst>
              <a:ext uri="{28A0092B-C50C-407E-A947-70E740481C1C}">
                <a14:useLocalDpi xmlns:a14="http://schemas.microsoft.com/office/drawing/2010/main" val="0"/>
              </a:ext>
            </a:extLst>
          </a:blip>
          <a:srcRect l="3981" r="15557" b="-2"/>
          <a:stretch/>
        </p:blipFill>
        <p:spPr bwMode="auto">
          <a:xfrm>
            <a:off x="5977788" y="509570"/>
            <a:ext cx="5624652" cy="583457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a:xfrm>
            <a:off x="5685810" y="6492240"/>
            <a:ext cx="3050866"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Jugindar Singh</a:t>
            </a:r>
          </a:p>
        </p:txBody>
      </p:sp>
    </p:spTree>
    <p:extLst>
      <p:ext uri="{BB962C8B-B14F-4D97-AF65-F5344CB8AC3E}">
        <p14:creationId xmlns:p14="http://schemas.microsoft.com/office/powerpoint/2010/main" val="3454134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13"/>
          <p:cNvSpPr>
            <a:spLocks noGrp="1"/>
          </p:cNvSpPr>
          <p:nvPr>
            <p:ph type="sldNum" sz="quarter" idx="4294967295"/>
          </p:nvPr>
        </p:nvSpPr>
        <p:spPr>
          <a:xfrm>
            <a:off x="8667750" y="5772150"/>
            <a:ext cx="857250" cy="2286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D757D-44D9-45BF-8862-7B9330BECAF4}" type="slidenum">
              <a:rPr kumimoji="0" lang="ja-JP" altLang="en-US" sz="12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ja-JP" sz="1200" b="0" i="0" u="none" strike="noStrike" kern="1200" cap="none" spc="0" normalizeH="0" baseline="0" noProof="0">
              <a:ln>
                <a:noFill/>
              </a:ln>
              <a:solidFill>
                <a:srgbClr val="000000"/>
              </a:solidFill>
              <a:effectLst/>
              <a:uLnTx/>
              <a:uFillTx/>
              <a:latin typeface="Arial"/>
              <a:ea typeface="ＭＳ Ｐゴシック" panose="020B0600070205080204" pitchFamily="34" charset="-128"/>
              <a:cs typeface="+mn-cs"/>
            </a:endParaRPr>
          </a:p>
        </p:txBody>
      </p:sp>
      <p:sp>
        <p:nvSpPr>
          <p:cNvPr id="237570" name="Text Box 2"/>
          <p:cNvSpPr txBox="1">
            <a:spLocks noChangeArrowheads="1"/>
          </p:cNvSpPr>
          <p:nvPr/>
        </p:nvSpPr>
        <p:spPr bwMode="auto">
          <a:xfrm>
            <a:off x="2952750" y="118443"/>
            <a:ext cx="218521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0000"/>
                </a:solidFill>
                <a:effectLst/>
                <a:uLnTx/>
                <a:uFillTx/>
                <a:latin typeface="Arial"/>
                <a:ea typeface="+mn-ea"/>
                <a:cs typeface="+mn-cs"/>
              </a:rPr>
              <a:t>Scatterplots</a:t>
            </a:r>
          </a:p>
        </p:txBody>
      </p:sp>
      <p:sp>
        <p:nvSpPr>
          <p:cNvPr id="237571" name="Rectangle 3"/>
          <p:cNvSpPr>
            <a:spLocks noChangeArrowheads="1"/>
          </p:cNvSpPr>
          <p:nvPr/>
        </p:nvSpPr>
        <p:spPr bwMode="auto">
          <a:xfrm>
            <a:off x="71230" y="668918"/>
            <a:ext cx="11772427" cy="1200329"/>
          </a:xfrm>
          <a:prstGeom prst="rect">
            <a:avLst/>
          </a:prstGeom>
          <a:solidFill>
            <a:schemeClr val="bg1"/>
          </a:solidFill>
          <a:ln>
            <a:solidFill>
              <a:srgbClr val="FFC000"/>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n-ea"/>
                <a:cs typeface="+mn-cs"/>
              </a:rPr>
              <a:t>Explore the relationship between 2 continuous variables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n-ea"/>
                <a:cs typeface="+mn-cs"/>
              </a:rPr>
              <a:t>Example: No of learning hours and Test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n-ea"/>
                <a:cs typeface="+mn-cs"/>
              </a:rPr>
              <a:t>One of the best ways to look for relationships and patterns</a:t>
            </a:r>
            <a:endParaRPr kumimoji="0" lang="en-US" sz="2000" b="1" i="0" u="none" strike="noStrike" kern="1200" cap="none" spc="0" normalizeH="0" baseline="0" noProof="0" dirty="0">
              <a:ln>
                <a:noFill/>
              </a:ln>
              <a:solidFill>
                <a:srgbClr val="002060"/>
              </a:solidFill>
              <a:effectLst/>
              <a:uLnTx/>
              <a:uFillTx/>
              <a:latin typeface="Arial"/>
              <a:ea typeface="+mn-ea"/>
              <a:cs typeface="+mn-cs"/>
            </a:endParaRPr>
          </a:p>
        </p:txBody>
      </p:sp>
      <p:sp>
        <p:nvSpPr>
          <p:cNvPr id="237574" name="Text Box 6"/>
          <p:cNvSpPr txBox="1">
            <a:spLocks noChangeArrowheads="1"/>
          </p:cNvSpPr>
          <p:nvPr/>
        </p:nvSpPr>
        <p:spPr bwMode="auto">
          <a:xfrm>
            <a:off x="2952750" y="2113360"/>
            <a:ext cx="62865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17" y="1869247"/>
            <a:ext cx="8142633" cy="429823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mn-cs"/>
              </a:rPr>
              <a:t>Dr Jugindar Singh</a:t>
            </a:r>
          </a:p>
        </p:txBody>
      </p:sp>
      <p:sp>
        <p:nvSpPr>
          <p:cNvPr id="237572" name="Rectangle 4"/>
          <p:cNvSpPr>
            <a:spLocks noChangeArrowheads="1"/>
          </p:cNvSpPr>
          <p:nvPr/>
        </p:nvSpPr>
        <p:spPr bwMode="auto">
          <a:xfrm>
            <a:off x="0" y="6189082"/>
            <a:ext cx="12191999" cy="646331"/>
          </a:xfrm>
          <a:prstGeom prst="rect">
            <a:avLst/>
          </a:prstGeom>
          <a:solidFill>
            <a:schemeClr val="bg1"/>
          </a:solid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The scatterplot will indicate whether the variables are related in a linear (straight line) OR curvilinear fashion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a:ea typeface="+mn-ea"/>
                <a:cs typeface="+mn-cs"/>
              </a:rPr>
              <a:t>Only Linear relationships are suitable</a:t>
            </a:r>
          </a:p>
        </p:txBody>
      </p:sp>
      <p:cxnSp>
        <p:nvCxnSpPr>
          <p:cNvPr id="4" name="Straight Connector 3">
            <a:extLst>
              <a:ext uri="{FF2B5EF4-FFF2-40B4-BE49-F238E27FC236}">
                <a16:creationId xmlns:a16="http://schemas.microsoft.com/office/drawing/2014/main" id="{B925109D-E10F-45B7-8B1F-3A67C2643531}"/>
              </a:ext>
            </a:extLst>
          </p:cNvPr>
          <p:cNvCxnSpPr/>
          <p:nvPr/>
        </p:nvCxnSpPr>
        <p:spPr>
          <a:xfrm flipV="1">
            <a:off x="3454400" y="2583543"/>
            <a:ext cx="4339771" cy="254000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503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381999" y="13856"/>
            <a:ext cx="3717235" cy="2246769"/>
          </a:xfrm>
          <a:prstGeom prst="rect">
            <a:avLst/>
          </a:prstGeom>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libri"/>
                <a:ea typeface="+mn-ea"/>
                <a:cs typeface="+mn-cs"/>
              </a:rPr>
              <a:t>• histograms;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libri"/>
                <a:ea typeface="+mn-ea"/>
                <a:cs typeface="+mn-cs"/>
              </a:rPr>
              <a:t>• bar graphs;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libri"/>
                <a:ea typeface="+mn-ea"/>
                <a:cs typeface="+mn-cs"/>
              </a:rPr>
              <a:t>• scatterplots;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libri"/>
                <a:ea typeface="+mn-ea"/>
                <a:cs typeface="+mn-cs"/>
              </a:rPr>
              <a:t>• boxplots;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Calibri"/>
                <a:ea typeface="+mn-ea"/>
                <a:cs typeface="+mn-cs"/>
              </a:rPr>
              <a:t>• line graphs.</a:t>
            </a:r>
          </a:p>
        </p:txBody>
      </p:sp>
      <p:sp>
        <p:nvSpPr>
          <p:cNvPr id="3" name="TextBox 2"/>
          <p:cNvSpPr txBox="1"/>
          <p:nvPr/>
        </p:nvSpPr>
        <p:spPr>
          <a:xfrm>
            <a:off x="1537855" y="152401"/>
            <a:ext cx="861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Graphs to describe and explore the data</a:t>
            </a:r>
          </a:p>
        </p:txBody>
      </p:sp>
      <p:sp>
        <p:nvSpPr>
          <p:cNvPr id="5" name="Rectangle 4"/>
          <p:cNvSpPr/>
          <p:nvPr/>
        </p:nvSpPr>
        <p:spPr>
          <a:xfrm>
            <a:off x="0" y="649239"/>
            <a:ext cx="8136836"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Histograms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Histograms are used to display the distribution of a single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Continuous variable (e.g. age)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5" y="1788012"/>
            <a:ext cx="6993835" cy="50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1" y="2269507"/>
            <a:ext cx="4866860" cy="435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303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1100CA-5C92-4F19-AE9F-D031F8EC600A}"/>
              </a:ext>
            </a:extLst>
          </p:cNvPr>
          <p:cNvSpPr txBox="1"/>
          <p:nvPr/>
        </p:nvSpPr>
        <p:spPr>
          <a:xfrm>
            <a:off x="2503358" y="0"/>
            <a:ext cx="7420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000" b="1" i="0" u="none" strike="noStrike" kern="1200" cap="none" spc="0" normalizeH="0" baseline="0" noProof="0" dirty="0">
                <a:ln>
                  <a:noFill/>
                </a:ln>
                <a:solidFill>
                  <a:prstClr val="black"/>
                </a:solidFill>
                <a:effectLst/>
                <a:uLnTx/>
                <a:uFillTx/>
                <a:latin typeface="Calibri"/>
                <a:ea typeface="+mn-ea"/>
                <a:cs typeface="+mn-cs"/>
              </a:rPr>
              <a:t>KEEP MOVING FORWARD</a:t>
            </a:r>
          </a:p>
        </p:txBody>
      </p:sp>
    </p:spTree>
    <p:extLst>
      <p:ext uri="{BB962C8B-B14F-4D97-AF65-F5344CB8AC3E}">
        <p14:creationId xmlns:p14="http://schemas.microsoft.com/office/powerpoint/2010/main" val="667789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325" y="274638"/>
            <a:ext cx="7840663" cy="563562"/>
          </a:xfrm>
        </p:spPr>
        <p:txBody>
          <a:bodyPr/>
          <a:lstStyle/>
          <a:p>
            <a:pPr eaLnBrk="1" hangingPunct="1"/>
            <a:r>
              <a:rPr lang="en-US" sz="3600" b="1" dirty="0">
                <a:latin typeface="Arial" charset="0"/>
                <a:ea typeface="ＭＳ Ｐゴシック" pitchFamily="34" charset="-128"/>
                <a:cs typeface="Arial" charset="0"/>
              </a:rPr>
              <a:t>Measures of Central Tendency</a:t>
            </a:r>
            <a:endParaRPr lang="en-US" dirty="0">
              <a:solidFill>
                <a:srgbClr val="FF0000"/>
              </a:solidFill>
              <a:latin typeface="Arial" charset="0"/>
              <a:ea typeface="ＭＳ Ｐゴシック" pitchFamily="34" charset="-128"/>
              <a:cs typeface="Arial" charset="0"/>
            </a:endParaRPr>
          </a:p>
        </p:txBody>
      </p:sp>
      <p:sp>
        <p:nvSpPr>
          <p:cNvPr id="33795" name="Content Placeholder 2"/>
          <p:cNvSpPr>
            <a:spLocks noGrp="1"/>
          </p:cNvSpPr>
          <p:nvPr>
            <p:ph idx="1"/>
          </p:nvPr>
        </p:nvSpPr>
        <p:spPr>
          <a:xfrm>
            <a:off x="60325" y="1014413"/>
            <a:ext cx="7840663" cy="4886325"/>
          </a:xfrm>
        </p:spPr>
        <p:txBody>
          <a:bodyPr/>
          <a:lstStyle/>
          <a:p>
            <a:pPr eaLnBrk="1" hangingPunct="1">
              <a:buFont typeface="Arial" charset="0"/>
              <a:buNone/>
            </a:pPr>
            <a:r>
              <a:rPr lang="en-US" sz="2600" b="1" dirty="0">
                <a:latin typeface="Arial" charset="0"/>
                <a:ea typeface="ＭＳ Ｐゴシック" pitchFamily="34" charset="-128"/>
                <a:cs typeface="Arial" charset="0"/>
              </a:rPr>
              <a:t> </a:t>
            </a:r>
            <a:endParaRPr lang="en-US" sz="2800" b="1" dirty="0">
              <a:latin typeface="Arial" charset="0"/>
              <a:ea typeface="ＭＳ Ｐゴシック" pitchFamily="34" charset="-128"/>
              <a:cs typeface="Arial" charset="0"/>
            </a:endParaRPr>
          </a:p>
          <a:p>
            <a:pPr eaLnBrk="1" hangingPunct="1"/>
            <a:r>
              <a:rPr lang="en-US" sz="2800" dirty="0">
                <a:latin typeface="Arial" charset="0"/>
                <a:ea typeface="ＭＳ Ｐゴシック" pitchFamily="34" charset="-128"/>
                <a:cs typeface="Arial" charset="0"/>
              </a:rPr>
              <a:t>Measures of central tendency are measures of the location of the middle or the center of a distribution.</a:t>
            </a:r>
          </a:p>
          <a:p>
            <a:r>
              <a:rPr lang="en-US" sz="2800" b="1" i="1" dirty="0">
                <a:solidFill>
                  <a:srgbClr val="FF0000"/>
                </a:solidFill>
                <a:latin typeface="Arial" charset="0"/>
                <a:ea typeface="ＭＳ Ｐゴシック" pitchFamily="34" charset="-128"/>
                <a:cs typeface="Arial" charset="0"/>
              </a:rPr>
              <a:t>Mean</a:t>
            </a:r>
          </a:p>
          <a:p>
            <a:pPr lvl="1"/>
            <a:r>
              <a:rPr lang="en-US" sz="2400" dirty="0">
                <a:latin typeface="Arial" charset="0"/>
                <a:cs typeface="Arial" charset="0"/>
              </a:rPr>
              <a:t>The arithmetic mean (AM), commonly known as mean or average, is the most often used measure of central tendency. The mean is computed by adding all the data values together and dividing by n, where n represents the total number of data values. Symbolically,</a:t>
            </a:r>
          </a:p>
          <a:p>
            <a:pPr eaLnBrk="1" hangingPunct="1"/>
            <a:endParaRPr lang="en-US" sz="2600" dirty="0">
              <a:latin typeface="Arial" charset="0"/>
              <a:ea typeface="ＭＳ Ｐゴシック" pitchFamily="34" charset="-128"/>
              <a:cs typeface="Arial" charset="0"/>
            </a:endParaRPr>
          </a:p>
        </p:txBody>
      </p:sp>
      <p:pic>
        <p:nvPicPr>
          <p:cNvPr id="3379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75" y="6007100"/>
            <a:ext cx="4686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6538FDD-35E4-4F76-A661-37ED6E4FE440}"/>
              </a:ext>
            </a:extLst>
          </p:cNvPr>
          <p:cNvPicPr>
            <a:picLocks noChangeAspect="1"/>
          </p:cNvPicPr>
          <p:nvPr/>
        </p:nvPicPr>
        <p:blipFill>
          <a:blip r:embed="rId3"/>
          <a:stretch>
            <a:fillRect/>
          </a:stretch>
        </p:blipFill>
        <p:spPr>
          <a:xfrm>
            <a:off x="7900988" y="0"/>
            <a:ext cx="4291012" cy="6858000"/>
          </a:xfrm>
          <a:prstGeom prst="rect">
            <a:avLst/>
          </a:prstGeom>
          <a:ln>
            <a:solidFill>
              <a:srgbClr val="FF0000"/>
            </a:solidFill>
          </a:ln>
        </p:spPr>
      </p:pic>
    </p:spTree>
    <p:extLst>
      <p:ext uri="{BB962C8B-B14F-4D97-AF65-F5344CB8AC3E}">
        <p14:creationId xmlns:p14="http://schemas.microsoft.com/office/powerpoint/2010/main" val="3133212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a:xfrm>
            <a:off x="1981201" y="0"/>
            <a:ext cx="8229600" cy="762000"/>
          </a:xfrm>
        </p:spPr>
        <p:txBody>
          <a:bodyPr/>
          <a:lstStyle/>
          <a:p>
            <a:pPr eaLnBrk="1" hangingPunct="1"/>
            <a:r>
              <a:rPr lang="en-US" sz="4000" b="1" dirty="0">
                <a:solidFill>
                  <a:srgbClr val="FF0000"/>
                </a:solidFill>
                <a:latin typeface="Arial" charset="0"/>
                <a:ea typeface="ＭＳ Ｐゴシック" pitchFamily="34" charset="-128"/>
                <a:cs typeface="Arial" charset="0"/>
              </a:rPr>
              <a:t>Median</a:t>
            </a:r>
          </a:p>
        </p:txBody>
      </p:sp>
      <p:sp>
        <p:nvSpPr>
          <p:cNvPr id="34819" name="Content Placeholder 2"/>
          <p:cNvSpPr>
            <a:spLocks noGrp="1"/>
          </p:cNvSpPr>
          <p:nvPr>
            <p:ph idx="1"/>
          </p:nvPr>
        </p:nvSpPr>
        <p:spPr>
          <a:xfrm>
            <a:off x="0" y="3454823"/>
            <a:ext cx="12192000" cy="3294040"/>
          </a:xfrm>
          <a:solidFill>
            <a:schemeClr val="bg1"/>
          </a:solidFill>
          <a:ln>
            <a:solidFill>
              <a:srgbClr val="FF0000"/>
            </a:solidFill>
          </a:ln>
        </p:spPr>
        <p:txBody>
          <a:bodyPr/>
          <a:lstStyle/>
          <a:p>
            <a:pPr eaLnBrk="1" hangingPunct="1">
              <a:lnSpc>
                <a:spcPct val="90000"/>
              </a:lnSpc>
            </a:pPr>
            <a:r>
              <a:rPr lang="en-US" sz="2800" dirty="0">
                <a:latin typeface="Arial" charset="0"/>
                <a:ea typeface="ＭＳ Ｐゴシック" pitchFamily="34" charset="-128"/>
                <a:cs typeface="Arial" charset="0"/>
              </a:rPr>
              <a:t>The median of a set of scores represents the middle value (50th percentile) when the scores are arranged as an array in ascending or descending order.</a:t>
            </a:r>
          </a:p>
          <a:p>
            <a:pPr eaLnBrk="1" hangingPunct="1">
              <a:lnSpc>
                <a:spcPct val="90000"/>
              </a:lnSpc>
            </a:pPr>
            <a:r>
              <a:rPr lang="en-US" sz="2800" dirty="0">
                <a:latin typeface="Arial" charset="0"/>
                <a:ea typeface="ＭＳ Ｐゴシック" pitchFamily="34" charset="-128"/>
                <a:cs typeface="Arial" charset="0"/>
              </a:rPr>
              <a:t>To calculate the median, first rank the scores in ascending or descending order and follow these two guidelines:</a:t>
            </a:r>
          </a:p>
          <a:p>
            <a:pPr lvl="1" eaLnBrk="1" hangingPunct="1">
              <a:lnSpc>
                <a:spcPct val="90000"/>
              </a:lnSpc>
            </a:pPr>
            <a:r>
              <a:rPr lang="en-US" dirty="0">
                <a:latin typeface="Arial" charset="0"/>
                <a:cs typeface="Arial" charset="0"/>
              </a:rPr>
              <a:t>For an odd number of scores, the median is the middle score.</a:t>
            </a:r>
          </a:p>
          <a:p>
            <a:pPr lvl="1" eaLnBrk="1" hangingPunct="1">
              <a:lnSpc>
                <a:spcPct val="90000"/>
              </a:lnSpc>
            </a:pPr>
            <a:r>
              <a:rPr lang="en-US" dirty="0">
                <a:latin typeface="Arial" charset="0"/>
                <a:cs typeface="Arial" charset="0"/>
              </a:rPr>
              <a:t>For an even number of scores, the median is the mean (arithmetic average) of the two middle scores.</a:t>
            </a:r>
            <a:endParaRPr lang="en-US" sz="2400" dirty="0">
              <a:latin typeface="Arial" charset="0"/>
              <a:cs typeface="Arial" charset="0"/>
            </a:endParaRPr>
          </a:p>
        </p:txBody>
      </p:sp>
      <p:sp>
        <p:nvSpPr>
          <p:cNvPr id="2" name="Rectangle 1"/>
          <p:cNvSpPr/>
          <p:nvPr/>
        </p:nvSpPr>
        <p:spPr>
          <a:xfrm>
            <a:off x="-50007" y="625089"/>
            <a:ext cx="12292013" cy="2972609"/>
          </a:xfrm>
          <a:prstGeom prst="rect">
            <a:avLst/>
          </a:prstGeom>
        </p:spPr>
        <p:txBody>
          <a:bodyPr wrap="square">
            <a:spAutoFit/>
          </a:bodyPr>
          <a:lstStyle/>
          <a:p>
            <a:pPr marL="342900" marR="0" lvl="0" indent="-342900" algn="l" defTabSz="914400" rtl="0" eaLnBrk="0" fontAlgn="base" latinLnBrk="0" hangingPunct="0">
              <a:lnSpc>
                <a:spcPts val="2300"/>
              </a:lnSpc>
              <a:spcBef>
                <a:spcPct val="20000"/>
              </a:spcBef>
              <a:spcAft>
                <a:spcPct val="0"/>
              </a:spcAft>
              <a:buClrTx/>
              <a:buSzTx/>
              <a:buFontTx/>
              <a:buNone/>
              <a:tabLst/>
              <a:defRPr/>
            </a:pPr>
            <a:r>
              <a:rPr kumimoji="0" lang="en-US" sz="2900" b="1" i="0" u="none" strike="noStrike" kern="0" cap="none" spc="0" normalizeH="0" baseline="0" noProof="0" dirty="0">
                <a:ln>
                  <a:noFill/>
                </a:ln>
                <a:solidFill>
                  <a:srgbClr val="FF0000"/>
                </a:solidFill>
                <a:effectLst/>
                <a:uLnTx/>
                <a:uFillTx/>
                <a:latin typeface="Arial"/>
                <a:ea typeface="+mn-ea"/>
                <a:cs typeface="+mn-cs"/>
              </a:rPr>
              <a:t>Example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Ordered Array includes: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2800" b="0" i="0" u="none" strike="noStrike" kern="0" cap="none" spc="0" normalizeH="0" baseline="0" noProof="0" dirty="0">
                <a:ln>
                  <a:noFill/>
                </a:ln>
                <a:solidFill>
                  <a:srgbClr val="FF0000"/>
                </a:solidFill>
                <a:effectLst/>
                <a:uLnTx/>
                <a:uFillTx/>
                <a:latin typeface="Arial"/>
                <a:ea typeface="+mn-ea"/>
                <a:cs typeface="+mn-cs"/>
              </a:rPr>
              <a:t>3 4 5 7 8 9 11 14 15 16 16 17 19 19 20 21 22</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There are 17 terms in the ordered array.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Position of median = (n+1)/2 = (17+1)/2 = 9</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The median is the 9th term, 15.</a:t>
            </a:r>
          </a:p>
        </p:txBody>
      </p:sp>
    </p:spTree>
    <p:extLst>
      <p:ext uri="{BB962C8B-B14F-4D97-AF65-F5344CB8AC3E}">
        <p14:creationId xmlns:p14="http://schemas.microsoft.com/office/powerpoint/2010/main" val="1498909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z="3300" b="1" dirty="0">
                <a:solidFill>
                  <a:srgbClr val="FF0000"/>
                </a:solidFill>
                <a:latin typeface="Arial" charset="0"/>
                <a:ea typeface="ＭＳ Ｐゴシック" pitchFamily="34" charset="-128"/>
                <a:cs typeface="Arial" charset="0"/>
              </a:rPr>
              <a:t>Mode</a:t>
            </a:r>
          </a:p>
        </p:txBody>
      </p:sp>
      <p:sp>
        <p:nvSpPr>
          <p:cNvPr id="35843" name="Content Placeholder 2"/>
          <p:cNvSpPr>
            <a:spLocks noGrp="1"/>
          </p:cNvSpPr>
          <p:nvPr>
            <p:ph idx="1"/>
          </p:nvPr>
        </p:nvSpPr>
        <p:spPr>
          <a:xfrm>
            <a:off x="128588" y="1066800"/>
            <a:ext cx="12063412" cy="5791200"/>
          </a:xfrm>
          <a:solidFill>
            <a:schemeClr val="bg1"/>
          </a:solidFill>
        </p:spPr>
        <p:txBody>
          <a:bodyPr/>
          <a:lstStyle/>
          <a:p>
            <a:pPr eaLnBrk="1" hangingPunct="1"/>
            <a:r>
              <a:rPr lang="en-US" sz="2600" dirty="0">
                <a:latin typeface="Arial" charset="0"/>
                <a:ea typeface="ＭＳ Ｐゴシック" pitchFamily="34" charset="-128"/>
                <a:cs typeface="Arial" charset="0"/>
              </a:rPr>
              <a:t>The mode represents the </a:t>
            </a:r>
            <a:r>
              <a:rPr lang="en-US" sz="2600" dirty="0">
                <a:solidFill>
                  <a:srgbClr val="FF0000"/>
                </a:solidFill>
                <a:latin typeface="Arial" charset="0"/>
                <a:ea typeface="ＭＳ Ｐゴシック" pitchFamily="34" charset="-128"/>
                <a:cs typeface="Arial" charset="0"/>
              </a:rPr>
              <a:t>most frequently occurring score. </a:t>
            </a:r>
          </a:p>
          <a:p>
            <a:pPr eaLnBrk="1" hangingPunct="1"/>
            <a:r>
              <a:rPr lang="en-US" sz="2600" dirty="0">
                <a:latin typeface="Arial" charset="0"/>
                <a:ea typeface="ＭＳ Ｐゴシック" pitchFamily="34" charset="-128"/>
                <a:cs typeface="Arial" charset="0"/>
              </a:rPr>
              <a:t>When two scores occur with the same greatest frequency, each one equals the mode and the data set is considered bimodal. </a:t>
            </a:r>
          </a:p>
          <a:p>
            <a:pPr eaLnBrk="1" hangingPunct="1"/>
            <a:r>
              <a:rPr lang="en-US" sz="2600" dirty="0">
                <a:latin typeface="Arial" charset="0"/>
                <a:ea typeface="ＭＳ Ｐゴシック" pitchFamily="34" charset="-128"/>
                <a:cs typeface="Arial" charset="0"/>
              </a:rPr>
              <a:t>When more than two scores occur with the greatest frequency, the data set is said to be multimodal.</a:t>
            </a:r>
          </a:p>
        </p:txBody>
      </p:sp>
      <p:sp>
        <p:nvSpPr>
          <p:cNvPr id="4" name="Rectangle 4"/>
          <p:cNvSpPr txBox="1">
            <a:spLocks noChangeArrowheads="1"/>
          </p:cNvSpPr>
          <p:nvPr/>
        </p:nvSpPr>
        <p:spPr bwMode="auto">
          <a:xfrm>
            <a:off x="1828801" y="3962400"/>
            <a:ext cx="568483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tab pos="342900" algn="l"/>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The mode is 44.</a:t>
            </a:r>
          </a:p>
          <a:p>
            <a:pPr marL="342900" marR="0" lvl="0" indent="-342900" algn="l" defTabSz="914400" rtl="0" eaLnBrk="0" fontAlgn="base" latinLnBrk="0" hangingPunct="0">
              <a:lnSpc>
                <a:spcPct val="100000"/>
              </a:lnSpc>
              <a:spcBef>
                <a:spcPct val="20000"/>
              </a:spcBef>
              <a:spcAft>
                <a:spcPct val="0"/>
              </a:spcAft>
              <a:buClrTx/>
              <a:buSzTx/>
              <a:buFontTx/>
              <a:buChar char="•"/>
              <a:tabLst>
                <a:tab pos="342900" algn="l"/>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There are more 44s </a:t>
            </a:r>
          </a:p>
          <a:p>
            <a:pPr marL="342900" marR="0" lvl="0" indent="-342900" algn="l" defTabSz="914400" rtl="0" eaLnBrk="0" fontAlgn="base" latinLnBrk="0" hangingPunct="0">
              <a:lnSpc>
                <a:spcPct val="100000"/>
              </a:lnSpc>
              <a:spcBef>
                <a:spcPct val="20000"/>
              </a:spcBef>
              <a:spcAft>
                <a:spcPct val="0"/>
              </a:spcAft>
              <a:buClrTx/>
              <a:buSzTx/>
              <a:buFontTx/>
              <a:buNone/>
              <a:tabLst>
                <a:tab pos="342900" algn="l"/>
              </a:tabLst>
              <a:defRPr/>
            </a:pPr>
            <a:r>
              <a:rPr kumimoji="0" lang="en-US" sz="3200" b="0" i="0" u="none" strike="noStrike" kern="1200" cap="none" spc="0" normalizeH="0" baseline="0" noProof="0" dirty="0">
                <a:ln>
                  <a:noFill/>
                </a:ln>
                <a:solidFill>
                  <a:srgbClr val="000000"/>
                </a:solidFill>
                <a:effectLst/>
                <a:uLnTx/>
                <a:uFillTx/>
                <a:latin typeface="Arial"/>
                <a:ea typeface="+mn-ea"/>
                <a:cs typeface="+mn-cs"/>
              </a:rPr>
              <a:t>	than any other value.</a:t>
            </a:r>
          </a:p>
        </p:txBody>
      </p:sp>
      <p:grpSp>
        <p:nvGrpSpPr>
          <p:cNvPr id="5" name="Group 4"/>
          <p:cNvGrpSpPr>
            <a:grpSpLocks/>
          </p:cNvGrpSpPr>
          <p:nvPr/>
        </p:nvGrpSpPr>
        <p:grpSpPr bwMode="auto">
          <a:xfrm>
            <a:off x="6248400" y="3200400"/>
            <a:ext cx="4259944" cy="3505200"/>
            <a:chOff x="3376" y="1264"/>
            <a:chExt cx="1744" cy="2608"/>
          </a:xfrm>
        </p:grpSpPr>
        <p:sp>
          <p:nvSpPr>
            <p:cNvPr id="6" name="Rectangle 5"/>
            <p:cNvSpPr>
              <a:spLocks noChangeArrowheads="1"/>
            </p:cNvSpPr>
            <p:nvPr/>
          </p:nvSpPr>
          <p:spPr bwMode="auto">
            <a:xfrm>
              <a:off x="3376" y="1264"/>
              <a:ext cx="1744" cy="2608"/>
            </a:xfrm>
            <a:prstGeom prst="rect">
              <a:avLst/>
            </a:prstGeom>
            <a:solidFill>
              <a:srgbClr val="FFFFFF"/>
            </a:solidFill>
            <a:ln w="50800">
              <a:solidFill>
                <a:srgbClr val="F6BF6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pSp>
          <p:nvGrpSpPr>
            <p:cNvPr id="7" name="Group 6"/>
            <p:cNvGrpSpPr>
              <a:grpSpLocks/>
            </p:cNvGrpSpPr>
            <p:nvPr/>
          </p:nvGrpSpPr>
          <p:grpSpPr bwMode="auto">
            <a:xfrm>
              <a:off x="3437" y="1344"/>
              <a:ext cx="1505" cy="2440"/>
              <a:chOff x="3437" y="1344"/>
              <a:chExt cx="1505" cy="2440"/>
            </a:xfrm>
          </p:grpSpPr>
          <p:grpSp>
            <p:nvGrpSpPr>
              <p:cNvPr id="8" name="Group 7"/>
              <p:cNvGrpSpPr>
                <a:grpSpLocks/>
              </p:cNvGrpSpPr>
              <p:nvPr/>
            </p:nvGrpSpPr>
            <p:grpSpPr bwMode="auto">
              <a:xfrm>
                <a:off x="3437" y="1344"/>
                <a:ext cx="175" cy="2440"/>
                <a:chOff x="3437" y="1344"/>
                <a:chExt cx="175" cy="2440"/>
              </a:xfrm>
            </p:grpSpPr>
            <p:sp>
              <p:nvSpPr>
                <p:cNvPr id="30" name="Rectangle 29"/>
                <p:cNvSpPr>
                  <a:spLocks noChangeArrowheads="1"/>
                </p:cNvSpPr>
                <p:nvPr/>
              </p:nvSpPr>
              <p:spPr bwMode="auto">
                <a:xfrm>
                  <a:off x="3437" y="134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35</a:t>
                  </a:r>
                </a:p>
              </p:txBody>
            </p:sp>
            <p:sp>
              <p:nvSpPr>
                <p:cNvPr id="31" name="Rectangle 30"/>
                <p:cNvSpPr>
                  <a:spLocks noChangeArrowheads="1"/>
                </p:cNvSpPr>
                <p:nvPr/>
              </p:nvSpPr>
              <p:spPr bwMode="auto">
                <a:xfrm>
                  <a:off x="3437" y="1779"/>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37</a:t>
                  </a:r>
                </a:p>
              </p:txBody>
            </p:sp>
            <p:sp>
              <p:nvSpPr>
                <p:cNvPr id="32" name="Rectangle 31"/>
                <p:cNvSpPr>
                  <a:spLocks noChangeArrowheads="1"/>
                </p:cNvSpPr>
                <p:nvPr/>
              </p:nvSpPr>
              <p:spPr bwMode="auto">
                <a:xfrm>
                  <a:off x="3437" y="221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37</a:t>
                  </a:r>
                </a:p>
              </p:txBody>
            </p:sp>
            <p:sp>
              <p:nvSpPr>
                <p:cNvPr id="33" name="Rectangle 32"/>
                <p:cNvSpPr>
                  <a:spLocks noChangeArrowheads="1"/>
                </p:cNvSpPr>
                <p:nvPr/>
              </p:nvSpPr>
              <p:spPr bwMode="auto">
                <a:xfrm>
                  <a:off x="3437" y="2651"/>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39</a:t>
                  </a:r>
                </a:p>
              </p:txBody>
            </p:sp>
            <p:sp>
              <p:nvSpPr>
                <p:cNvPr id="34" name="Rectangle 33"/>
                <p:cNvSpPr>
                  <a:spLocks noChangeArrowheads="1"/>
                </p:cNvSpPr>
                <p:nvPr/>
              </p:nvSpPr>
              <p:spPr bwMode="auto">
                <a:xfrm>
                  <a:off x="3437" y="3086"/>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40</a:t>
                  </a:r>
                </a:p>
              </p:txBody>
            </p:sp>
            <p:sp>
              <p:nvSpPr>
                <p:cNvPr id="35" name="Rectangle 34"/>
                <p:cNvSpPr>
                  <a:spLocks noChangeArrowheads="1"/>
                </p:cNvSpPr>
                <p:nvPr/>
              </p:nvSpPr>
              <p:spPr bwMode="auto">
                <a:xfrm>
                  <a:off x="3437" y="3523"/>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40</a:t>
                  </a:r>
                </a:p>
              </p:txBody>
            </p:sp>
          </p:grpSp>
          <p:grpSp>
            <p:nvGrpSpPr>
              <p:cNvPr id="9" name="Group 8"/>
              <p:cNvGrpSpPr>
                <a:grpSpLocks/>
              </p:cNvGrpSpPr>
              <p:nvPr/>
            </p:nvGrpSpPr>
            <p:grpSpPr bwMode="auto">
              <a:xfrm>
                <a:off x="3907" y="1344"/>
                <a:ext cx="175" cy="2440"/>
                <a:chOff x="3907" y="1344"/>
                <a:chExt cx="175" cy="2440"/>
              </a:xfrm>
            </p:grpSpPr>
            <p:sp>
              <p:nvSpPr>
                <p:cNvPr id="24" name="Rectangle 23"/>
                <p:cNvSpPr>
                  <a:spLocks noChangeArrowheads="1"/>
                </p:cNvSpPr>
                <p:nvPr/>
              </p:nvSpPr>
              <p:spPr bwMode="auto">
                <a:xfrm>
                  <a:off x="3907" y="134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41</a:t>
                  </a:r>
                </a:p>
              </p:txBody>
            </p:sp>
            <p:sp>
              <p:nvSpPr>
                <p:cNvPr id="25" name="Rectangle 24"/>
                <p:cNvSpPr>
                  <a:spLocks noChangeArrowheads="1"/>
                </p:cNvSpPr>
                <p:nvPr/>
              </p:nvSpPr>
              <p:spPr bwMode="auto">
                <a:xfrm>
                  <a:off x="3907" y="1779"/>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41</a:t>
                  </a:r>
                </a:p>
              </p:txBody>
            </p:sp>
            <p:sp>
              <p:nvSpPr>
                <p:cNvPr id="26" name="Rectangle 25"/>
                <p:cNvSpPr>
                  <a:spLocks noChangeArrowheads="1"/>
                </p:cNvSpPr>
                <p:nvPr/>
              </p:nvSpPr>
              <p:spPr bwMode="auto">
                <a:xfrm>
                  <a:off x="3907" y="221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43</a:t>
                  </a:r>
                </a:p>
              </p:txBody>
            </p:sp>
            <p:sp>
              <p:nvSpPr>
                <p:cNvPr id="27" name="Rectangle 26"/>
                <p:cNvSpPr>
                  <a:spLocks noChangeArrowheads="1"/>
                </p:cNvSpPr>
                <p:nvPr/>
              </p:nvSpPr>
              <p:spPr bwMode="auto">
                <a:xfrm>
                  <a:off x="3907" y="2651"/>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43</a:t>
                  </a:r>
                </a:p>
              </p:txBody>
            </p:sp>
            <p:sp>
              <p:nvSpPr>
                <p:cNvPr id="28" name="Rectangle 27"/>
                <p:cNvSpPr>
                  <a:spLocks noChangeArrowheads="1"/>
                </p:cNvSpPr>
                <p:nvPr/>
              </p:nvSpPr>
              <p:spPr bwMode="auto">
                <a:xfrm>
                  <a:off x="3907" y="3086"/>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43</a:t>
                  </a:r>
                </a:p>
              </p:txBody>
            </p:sp>
            <p:sp>
              <p:nvSpPr>
                <p:cNvPr id="29" name="Rectangle 28"/>
                <p:cNvSpPr>
                  <a:spLocks noChangeArrowheads="1"/>
                </p:cNvSpPr>
                <p:nvPr/>
              </p:nvSpPr>
              <p:spPr bwMode="auto">
                <a:xfrm>
                  <a:off x="3907" y="3523"/>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43</a:t>
                  </a:r>
                </a:p>
              </p:txBody>
            </p:sp>
          </p:grpSp>
          <p:grpSp>
            <p:nvGrpSpPr>
              <p:cNvPr id="10" name="Group 9"/>
              <p:cNvGrpSpPr>
                <a:grpSpLocks/>
              </p:cNvGrpSpPr>
              <p:nvPr/>
            </p:nvGrpSpPr>
            <p:grpSpPr bwMode="auto">
              <a:xfrm>
                <a:off x="4328" y="1344"/>
                <a:ext cx="175" cy="2440"/>
                <a:chOff x="4328" y="1344"/>
                <a:chExt cx="175" cy="2440"/>
              </a:xfrm>
            </p:grpSpPr>
            <p:sp>
              <p:nvSpPr>
                <p:cNvPr id="18" name="Rectangle 17"/>
                <p:cNvSpPr>
                  <a:spLocks noChangeArrowheads="1"/>
                </p:cNvSpPr>
                <p:nvPr/>
              </p:nvSpPr>
              <p:spPr bwMode="auto">
                <a:xfrm>
                  <a:off x="4328" y="134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44</a:t>
                  </a:r>
                </a:p>
              </p:txBody>
            </p:sp>
            <p:sp>
              <p:nvSpPr>
                <p:cNvPr id="19" name="Rectangle 18"/>
                <p:cNvSpPr>
                  <a:spLocks noChangeArrowheads="1"/>
                </p:cNvSpPr>
                <p:nvPr/>
              </p:nvSpPr>
              <p:spPr bwMode="auto">
                <a:xfrm>
                  <a:off x="4328" y="1779"/>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44</a:t>
                  </a:r>
                </a:p>
              </p:txBody>
            </p:sp>
            <p:sp>
              <p:nvSpPr>
                <p:cNvPr id="20" name="Rectangle 19"/>
                <p:cNvSpPr>
                  <a:spLocks noChangeArrowheads="1"/>
                </p:cNvSpPr>
                <p:nvPr/>
              </p:nvSpPr>
              <p:spPr bwMode="auto">
                <a:xfrm>
                  <a:off x="4328" y="221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44</a:t>
                  </a:r>
                </a:p>
              </p:txBody>
            </p:sp>
            <p:sp>
              <p:nvSpPr>
                <p:cNvPr id="21" name="Rectangle 20"/>
                <p:cNvSpPr>
                  <a:spLocks noChangeArrowheads="1"/>
                </p:cNvSpPr>
                <p:nvPr/>
              </p:nvSpPr>
              <p:spPr bwMode="auto">
                <a:xfrm>
                  <a:off x="4328" y="2651"/>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44</a:t>
                  </a:r>
                </a:p>
              </p:txBody>
            </p:sp>
            <p:sp>
              <p:nvSpPr>
                <p:cNvPr id="22" name="Rectangle 21"/>
                <p:cNvSpPr>
                  <a:spLocks noChangeArrowheads="1"/>
                </p:cNvSpPr>
                <p:nvPr/>
              </p:nvSpPr>
              <p:spPr bwMode="auto">
                <a:xfrm>
                  <a:off x="4328" y="3086"/>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44</a:t>
                  </a:r>
                </a:p>
              </p:txBody>
            </p:sp>
            <p:sp>
              <p:nvSpPr>
                <p:cNvPr id="23" name="Rectangle 22"/>
                <p:cNvSpPr>
                  <a:spLocks noChangeArrowheads="1"/>
                </p:cNvSpPr>
                <p:nvPr/>
              </p:nvSpPr>
              <p:spPr bwMode="auto">
                <a:xfrm>
                  <a:off x="4328" y="3523"/>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45</a:t>
                  </a:r>
                </a:p>
              </p:txBody>
            </p:sp>
          </p:grpSp>
          <p:grpSp>
            <p:nvGrpSpPr>
              <p:cNvPr id="11" name="Group 10"/>
              <p:cNvGrpSpPr>
                <a:grpSpLocks/>
              </p:cNvGrpSpPr>
              <p:nvPr/>
            </p:nvGrpSpPr>
            <p:grpSpPr bwMode="auto">
              <a:xfrm>
                <a:off x="4767" y="1344"/>
                <a:ext cx="175" cy="2440"/>
                <a:chOff x="4767" y="1344"/>
                <a:chExt cx="175" cy="2440"/>
              </a:xfrm>
            </p:grpSpPr>
            <p:sp>
              <p:nvSpPr>
                <p:cNvPr id="12" name="Rectangle 11"/>
                <p:cNvSpPr>
                  <a:spLocks noChangeArrowheads="1"/>
                </p:cNvSpPr>
                <p:nvPr/>
              </p:nvSpPr>
              <p:spPr bwMode="auto">
                <a:xfrm>
                  <a:off x="4767" y="134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45</a:t>
                  </a:r>
                </a:p>
              </p:txBody>
            </p:sp>
            <p:sp>
              <p:nvSpPr>
                <p:cNvPr id="13" name="Rectangle 12"/>
                <p:cNvSpPr>
                  <a:spLocks noChangeArrowheads="1"/>
                </p:cNvSpPr>
                <p:nvPr/>
              </p:nvSpPr>
              <p:spPr bwMode="auto">
                <a:xfrm>
                  <a:off x="4767" y="1779"/>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46</a:t>
                  </a:r>
                </a:p>
              </p:txBody>
            </p:sp>
            <p:sp>
              <p:nvSpPr>
                <p:cNvPr id="14" name="Rectangle 13"/>
                <p:cNvSpPr>
                  <a:spLocks noChangeArrowheads="1"/>
                </p:cNvSpPr>
                <p:nvPr/>
              </p:nvSpPr>
              <p:spPr bwMode="auto">
                <a:xfrm>
                  <a:off x="4767" y="2214"/>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46</a:t>
                  </a:r>
                </a:p>
              </p:txBody>
            </p:sp>
            <p:sp>
              <p:nvSpPr>
                <p:cNvPr id="15" name="Rectangle 14"/>
                <p:cNvSpPr>
                  <a:spLocks noChangeArrowheads="1"/>
                </p:cNvSpPr>
                <p:nvPr/>
              </p:nvSpPr>
              <p:spPr bwMode="auto">
                <a:xfrm>
                  <a:off x="4767" y="2651"/>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46</a:t>
                  </a:r>
                </a:p>
              </p:txBody>
            </p:sp>
            <p:sp>
              <p:nvSpPr>
                <p:cNvPr id="16" name="Rectangle 15"/>
                <p:cNvSpPr>
                  <a:spLocks noChangeArrowheads="1"/>
                </p:cNvSpPr>
                <p:nvPr/>
              </p:nvSpPr>
              <p:spPr bwMode="auto">
                <a:xfrm>
                  <a:off x="4767" y="3086"/>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46</a:t>
                  </a:r>
                </a:p>
              </p:txBody>
            </p:sp>
            <p:sp>
              <p:nvSpPr>
                <p:cNvPr id="17" name="Rectangle 16"/>
                <p:cNvSpPr>
                  <a:spLocks noChangeArrowheads="1"/>
                </p:cNvSpPr>
                <p:nvPr/>
              </p:nvSpPr>
              <p:spPr bwMode="auto">
                <a:xfrm>
                  <a:off x="4767" y="3523"/>
                  <a:ext cx="175" cy="261"/>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charset="0"/>
                      <a:ea typeface="+mn-ea"/>
                      <a:cs typeface="+mn-cs"/>
                    </a:rPr>
                    <a:t>48</a:t>
                  </a:r>
                </a:p>
              </p:txBody>
            </p:sp>
          </p:grpSp>
        </p:grpSp>
      </p:grpSp>
    </p:spTree>
    <p:extLst>
      <p:ext uri="{BB962C8B-B14F-4D97-AF65-F5344CB8AC3E}">
        <p14:creationId xmlns:p14="http://schemas.microsoft.com/office/powerpoint/2010/main" val="1347909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0372" y="0"/>
            <a:ext cx="6962775" cy="334962"/>
          </a:xfrm>
        </p:spPr>
        <p:txBody>
          <a:bodyPr/>
          <a:lstStyle/>
          <a:p>
            <a:pPr eaLnBrk="1" hangingPunct="1">
              <a:tabLst>
                <a:tab pos="1528763" algn="l"/>
              </a:tabLst>
            </a:pPr>
            <a:r>
              <a:rPr lang="en-US" sz="4000" b="1" dirty="0">
                <a:solidFill>
                  <a:srgbClr val="FF0000"/>
                </a:solidFill>
                <a:latin typeface="Arial" charset="0"/>
                <a:ea typeface="ＭＳ Ｐゴシック" pitchFamily="34" charset="-128"/>
                <a:cs typeface="Arial" charset="0"/>
              </a:rPr>
              <a:t>Measures of Dispersion</a:t>
            </a:r>
          </a:p>
        </p:txBody>
      </p:sp>
      <p:sp>
        <p:nvSpPr>
          <p:cNvPr id="36867" name="Content Placeholder 2"/>
          <p:cNvSpPr>
            <a:spLocks noGrp="1"/>
          </p:cNvSpPr>
          <p:nvPr>
            <p:ph idx="1"/>
          </p:nvPr>
        </p:nvSpPr>
        <p:spPr>
          <a:xfrm>
            <a:off x="0" y="457200"/>
            <a:ext cx="7458074" cy="5715000"/>
          </a:xfrm>
          <a:solidFill>
            <a:schemeClr val="bg1"/>
          </a:solidFill>
        </p:spPr>
        <p:txBody>
          <a:bodyPr/>
          <a:lstStyle/>
          <a:p>
            <a:pPr eaLnBrk="1" hangingPunct="1"/>
            <a:r>
              <a:rPr lang="en-US" sz="2600" dirty="0">
                <a:latin typeface="Arial" charset="0"/>
                <a:ea typeface="ＭＳ Ｐゴシック" pitchFamily="34" charset="-128"/>
                <a:cs typeface="Arial" charset="0"/>
              </a:rPr>
              <a:t>Measures of dispersion or variability give us information about the spread of the scores in our distribution.</a:t>
            </a:r>
          </a:p>
        </p:txBody>
      </p:sp>
      <p:sp>
        <p:nvSpPr>
          <p:cNvPr id="6" name="Title 1"/>
          <p:cNvSpPr txBox="1">
            <a:spLocks/>
          </p:cNvSpPr>
          <p:nvPr/>
        </p:nvSpPr>
        <p:spPr bwMode="auto">
          <a:xfrm>
            <a:off x="277812" y="2524485"/>
            <a:ext cx="7042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FF0000"/>
                </a:solidFill>
                <a:effectLst/>
                <a:uLnTx/>
                <a:uFillTx/>
                <a:latin typeface="Arial" charset="0"/>
                <a:ea typeface="ＭＳ Ｐゴシック" pitchFamily="34" charset="-128"/>
                <a:cs typeface="Arial" charset="0"/>
              </a:rPr>
              <a:t>Standard Deviation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The standard deviation (SD) plays a dominating role for the study of variation in the data and it is the most widely used measure of dispersion.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300" b="0" i="0" u="none" strike="noStrike" kern="1200" cap="none" spc="0" normalizeH="0" baseline="0" noProof="0" dirty="0">
              <a:ln>
                <a:noFill/>
              </a:ln>
              <a:solidFill>
                <a:srgbClr val="FF0000"/>
              </a:solidFill>
              <a:effectLst/>
              <a:uLnTx/>
              <a:uFillTx/>
              <a:latin typeface="Arial" charset="0"/>
              <a:ea typeface="ＭＳ Ｐゴシック" pitchFamily="34" charset="-128"/>
              <a:cs typeface="Arial" charset="0"/>
            </a:endParaRPr>
          </a:p>
        </p:txBody>
      </p:sp>
      <p:pic>
        <p:nvPicPr>
          <p:cNvPr id="2" name="Picture 1">
            <a:extLst>
              <a:ext uri="{FF2B5EF4-FFF2-40B4-BE49-F238E27FC236}">
                <a16:creationId xmlns:a16="http://schemas.microsoft.com/office/drawing/2014/main" id="{F56CF577-6B55-42F9-ABA7-9F4DE3C993DF}"/>
              </a:ext>
            </a:extLst>
          </p:cNvPr>
          <p:cNvPicPr>
            <a:picLocks noChangeAspect="1"/>
          </p:cNvPicPr>
          <p:nvPr/>
        </p:nvPicPr>
        <p:blipFill>
          <a:blip r:embed="rId2"/>
          <a:stretch>
            <a:fillRect/>
          </a:stretch>
        </p:blipFill>
        <p:spPr>
          <a:xfrm>
            <a:off x="0" y="4071938"/>
            <a:ext cx="12191999" cy="2679701"/>
          </a:xfrm>
          <a:prstGeom prst="rect">
            <a:avLst/>
          </a:prstGeom>
        </p:spPr>
      </p:pic>
      <p:pic>
        <p:nvPicPr>
          <p:cNvPr id="3" name="Picture 2">
            <a:extLst>
              <a:ext uri="{FF2B5EF4-FFF2-40B4-BE49-F238E27FC236}">
                <a16:creationId xmlns:a16="http://schemas.microsoft.com/office/drawing/2014/main" id="{961CF382-B2DE-4072-80B7-624E54F9445B}"/>
              </a:ext>
            </a:extLst>
          </p:cNvPr>
          <p:cNvPicPr>
            <a:picLocks noChangeAspect="1"/>
          </p:cNvPicPr>
          <p:nvPr/>
        </p:nvPicPr>
        <p:blipFill>
          <a:blip r:embed="rId3"/>
          <a:stretch>
            <a:fillRect/>
          </a:stretch>
        </p:blipFill>
        <p:spPr>
          <a:xfrm>
            <a:off x="7319962" y="685800"/>
            <a:ext cx="4872037" cy="4014788"/>
          </a:xfrm>
          <a:prstGeom prst="rect">
            <a:avLst/>
          </a:prstGeom>
          <a:ln>
            <a:solidFill>
              <a:srgbClr val="FF0000"/>
            </a:solidFill>
          </a:ln>
        </p:spPr>
      </p:pic>
    </p:spTree>
    <p:extLst>
      <p:ext uri="{BB962C8B-B14F-4D97-AF65-F5344CB8AC3E}">
        <p14:creationId xmlns:p14="http://schemas.microsoft.com/office/powerpoint/2010/main" val="219739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1" y="260350"/>
            <a:ext cx="8480425" cy="1239838"/>
          </a:xfrm>
        </p:spPr>
        <p:txBody>
          <a:bodyPr/>
          <a:lstStyle/>
          <a:p>
            <a:pPr algn="l" eaLnBrk="1" hangingPunct="1"/>
            <a:r>
              <a:rPr lang="en-US" sz="3300" b="1" dirty="0">
                <a:solidFill>
                  <a:srgbClr val="FF0000"/>
                </a:solidFill>
                <a:latin typeface="Arial" charset="0"/>
                <a:ea typeface="ＭＳ Ｐゴシック" pitchFamily="34" charset="-128"/>
                <a:cs typeface="Arial" charset="0"/>
              </a:rPr>
              <a:t>Variance</a:t>
            </a:r>
          </a:p>
        </p:txBody>
      </p:sp>
      <p:sp>
        <p:nvSpPr>
          <p:cNvPr id="40963" name="Content Placeholder 2"/>
          <p:cNvSpPr>
            <a:spLocks noGrp="1"/>
          </p:cNvSpPr>
          <p:nvPr>
            <p:ph idx="1"/>
          </p:nvPr>
        </p:nvSpPr>
        <p:spPr>
          <a:xfrm>
            <a:off x="0" y="1700213"/>
            <a:ext cx="12192000" cy="4392612"/>
          </a:xfrm>
        </p:spPr>
        <p:txBody>
          <a:bodyPr/>
          <a:lstStyle/>
          <a:p>
            <a:pPr eaLnBrk="1" hangingPunct="1"/>
            <a:r>
              <a:rPr lang="en-US" sz="2800" dirty="0">
                <a:latin typeface="Arial" charset="0"/>
                <a:ea typeface="ＭＳ Ｐゴシック" pitchFamily="34" charset="-128"/>
                <a:cs typeface="Arial" charset="0"/>
              </a:rPr>
              <a:t>Variance is another absolute measure of dispersion. It is defined as the average of the squared difference between each of the observations in a set of data and the mean. </a:t>
            </a:r>
          </a:p>
          <a:p>
            <a:pPr eaLnBrk="1" hangingPunct="1"/>
            <a:r>
              <a:rPr lang="en-US" sz="2800" dirty="0">
                <a:latin typeface="Arial" charset="0"/>
                <a:ea typeface="ＭＳ Ｐゴシック" pitchFamily="34" charset="-128"/>
                <a:cs typeface="Arial" charset="0"/>
              </a:rPr>
              <a:t>The variance is denoted by </a:t>
            </a:r>
            <a:r>
              <a:rPr lang="en-US" sz="2800" i="1" dirty="0">
                <a:latin typeface="Arial" charset="0"/>
                <a:ea typeface="ＭＳ Ｐゴシック" pitchFamily="34" charset="-128"/>
                <a:cs typeface="Arial" charset="0"/>
              </a:rPr>
              <a:t>   </a:t>
            </a:r>
            <a:r>
              <a:rPr lang="en-US" sz="2800" dirty="0">
                <a:latin typeface="Arial" charset="0"/>
                <a:ea typeface="ＭＳ Ｐゴシック" pitchFamily="34" charset="-128"/>
                <a:cs typeface="Arial" charset="0"/>
              </a:rPr>
              <a:t>      and is calculated as:</a:t>
            </a:r>
          </a:p>
          <a:p>
            <a:pPr eaLnBrk="1" hangingPunct="1"/>
            <a:endParaRPr lang="en-US" sz="2600" b="1" dirty="0">
              <a:latin typeface="Arial" charset="0"/>
              <a:ea typeface="ＭＳ Ｐゴシック" pitchFamily="34" charset="-128"/>
              <a:cs typeface="Arial" charset="0"/>
            </a:endParaRPr>
          </a:p>
        </p:txBody>
      </p:sp>
      <p:pic>
        <p:nvPicPr>
          <p:cNvPr id="409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4292600"/>
            <a:ext cx="2755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035300"/>
            <a:ext cx="393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457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0-#ppt_w/2"/>
                                          </p:val>
                                        </p:tav>
                                        <p:tav tm="100000">
                                          <p:val>
                                            <p:strVal val="#ppt_x"/>
                                          </p:val>
                                        </p:tav>
                                      </p:tavLst>
                                    </p:anim>
                                    <p:anim calcmode="lin" valueType="num">
                                      <p:cBhvr additive="base">
                                        <p:cTn id="8" dur="500" fill="hold"/>
                                        <p:tgtEl>
                                          <p:spTgt spid="4096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b="1" dirty="0">
                <a:solidFill>
                  <a:srgbClr val="FF0000"/>
                </a:solidFill>
              </a:rPr>
              <a:t>Descriptive Statistics	</a:t>
            </a:r>
          </a:p>
        </p:txBody>
      </p:sp>
      <p:sp>
        <p:nvSpPr>
          <p:cNvPr id="9219" name="Rectangle 3"/>
          <p:cNvSpPr>
            <a:spLocks noGrp="1" noChangeArrowheads="1"/>
          </p:cNvSpPr>
          <p:nvPr>
            <p:ph type="body" idx="1"/>
          </p:nvPr>
        </p:nvSpPr>
        <p:spPr>
          <a:xfrm>
            <a:off x="92765" y="1066801"/>
            <a:ext cx="10462749" cy="4525963"/>
          </a:xfrm>
        </p:spPr>
        <p:txBody>
          <a:bodyPr/>
          <a:lstStyle/>
          <a:p>
            <a:pPr>
              <a:buFont typeface="Wingdings" pitchFamily="2" charset="2"/>
              <a:buNone/>
            </a:pPr>
            <a:r>
              <a:rPr lang="en-US" dirty="0"/>
              <a:t>Types of descriptive statistics:</a:t>
            </a:r>
          </a:p>
          <a:p>
            <a:r>
              <a:rPr lang="en-US" dirty="0"/>
              <a:t>Organize Data</a:t>
            </a:r>
          </a:p>
          <a:p>
            <a:pPr lvl="1"/>
            <a:r>
              <a:rPr lang="en-US" dirty="0"/>
              <a:t>Tables</a:t>
            </a:r>
          </a:p>
          <a:p>
            <a:pPr lvl="2"/>
            <a:r>
              <a:rPr lang="en-US" dirty="0">
                <a:solidFill>
                  <a:srgbClr val="FF0000"/>
                </a:solidFill>
              </a:rPr>
              <a:t>Frequency Distributions</a:t>
            </a:r>
          </a:p>
          <a:p>
            <a:pPr lvl="2"/>
            <a:r>
              <a:rPr lang="en-US" dirty="0"/>
              <a:t>Relative Frequency Distributions</a:t>
            </a:r>
          </a:p>
          <a:p>
            <a:pPr lvl="1"/>
            <a:r>
              <a:rPr lang="en-US" dirty="0"/>
              <a:t>Graphs</a:t>
            </a:r>
          </a:p>
          <a:p>
            <a:pPr lvl="2"/>
            <a:r>
              <a:rPr lang="en-US" dirty="0"/>
              <a:t>Bar Chart </a:t>
            </a:r>
          </a:p>
          <a:p>
            <a:pPr lvl="2"/>
            <a:r>
              <a:rPr lang="en-US" dirty="0"/>
              <a:t>Histogram</a:t>
            </a:r>
          </a:p>
          <a:p>
            <a:pPr lvl="2"/>
            <a:r>
              <a:rPr lang="en-US" dirty="0"/>
              <a:t>Stem and Leaf Plot</a:t>
            </a:r>
          </a:p>
          <a:p>
            <a:pPr lvl="1"/>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414464"/>
            <a:ext cx="4502426"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itchFamily="34" charset="0"/>
                <a:ea typeface="+mn-ea"/>
                <a:cs typeface="+mn-cs"/>
              </a:rPr>
              <a:t>Dr Jugindar Singh</a:t>
            </a:r>
          </a:p>
        </p:txBody>
      </p:sp>
    </p:spTree>
    <p:extLst>
      <p:ext uri="{BB962C8B-B14F-4D97-AF65-F5344CB8AC3E}">
        <p14:creationId xmlns:p14="http://schemas.microsoft.com/office/powerpoint/2010/main" val="1510838053"/>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1751</Words>
  <Application>Microsoft Office PowerPoint</Application>
  <PresentationFormat>Widescreen</PresentationFormat>
  <Paragraphs>245</Paragraphs>
  <Slides>38</Slides>
  <Notes>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Arial</vt:lpstr>
      <vt:lpstr>Calibri</vt:lpstr>
      <vt:lpstr>Comic Sans MS</vt:lpstr>
      <vt:lpstr>Frutiger-Black</vt:lpstr>
      <vt:lpstr>Frutiger-Bold</vt:lpstr>
      <vt:lpstr>Frutiger-Roman</vt:lpstr>
      <vt:lpstr>The Hand Bold</vt:lpstr>
      <vt:lpstr>The Serif Hand Black</vt:lpstr>
      <vt:lpstr>Times New Roman</vt:lpstr>
      <vt:lpstr>Wingdings</vt:lpstr>
      <vt:lpstr>SketchyVTI</vt:lpstr>
      <vt:lpstr>Office Theme</vt:lpstr>
      <vt:lpstr>1_UCTI-Template-level-3</vt:lpstr>
      <vt:lpstr>UCTI-Template-level-3</vt:lpstr>
      <vt:lpstr>3_Office Theme</vt:lpstr>
      <vt:lpstr> Topic 7 SPSS Descriptive Statistics</vt:lpstr>
      <vt:lpstr>Descriptive Statistics </vt:lpstr>
      <vt:lpstr>Descriptives</vt:lpstr>
      <vt:lpstr>Measures of Central Tendency</vt:lpstr>
      <vt:lpstr>Median</vt:lpstr>
      <vt:lpstr>Mode</vt:lpstr>
      <vt:lpstr>Measures of Dispersion</vt:lpstr>
      <vt:lpstr>Variance</vt:lpstr>
      <vt:lpstr>Descriptive Statistics </vt:lpstr>
      <vt:lpstr>Descriptive Statistics</vt:lpstr>
      <vt:lpstr>Your Respondents </vt:lpstr>
      <vt:lpstr>PowerPoint Presentation</vt:lpstr>
      <vt:lpstr>Demographics</vt:lpstr>
      <vt:lpstr>Frequencies</vt:lpstr>
      <vt:lpstr>PowerPoint Presentation</vt:lpstr>
      <vt:lpstr>PowerPoint Presentation</vt:lpstr>
      <vt:lpstr>PowerPoint Presentation</vt:lpstr>
      <vt:lpstr>PowerPoint Presentation</vt:lpstr>
      <vt:lpstr>Descriptives</vt:lpstr>
      <vt:lpstr>Descriptives</vt:lpstr>
      <vt:lpstr>Descriptive statistics</vt:lpstr>
      <vt:lpstr>Exploring your data</vt:lpstr>
      <vt:lpstr>Measures of Shape</vt:lpstr>
      <vt:lpstr>Normal Curve Shape</vt:lpstr>
      <vt:lpstr>PowerPoint Presentation</vt:lpstr>
      <vt:lpstr>PowerPoint Presentation</vt:lpstr>
      <vt:lpstr>Kurtosis</vt:lpstr>
      <vt:lpstr>PowerPoint Presentation</vt:lpstr>
      <vt:lpstr>Testing Normality – Skewness and Kurtosis</vt:lpstr>
      <vt:lpstr>EXPLORE – Normality Test</vt:lpstr>
      <vt:lpstr>Normality Plots</vt:lpstr>
      <vt:lpstr>PowerPoint Presentation</vt:lpstr>
      <vt:lpstr>PowerPoint Presentation</vt:lpstr>
      <vt:lpstr>Histogram</vt:lpstr>
      <vt:lpstr>  Normal Q-Q Plot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Topic 7 SPSS Descriptive Statistics</dc:title>
  <dc:creator>Assoc. Prof. Dr. Jugindar Singh</dc:creator>
  <cp:lastModifiedBy>Analisa Hamdan</cp:lastModifiedBy>
  <cp:revision>1</cp:revision>
  <dcterms:created xsi:type="dcterms:W3CDTF">2022-05-20T03:11:44Z</dcterms:created>
  <dcterms:modified xsi:type="dcterms:W3CDTF">2022-05-25T05:24:36Z</dcterms:modified>
</cp:coreProperties>
</file>