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1179" r:id="rId4"/>
    <p:sldId id="560" r:id="rId5"/>
    <p:sldId id="778" r:id="rId6"/>
    <p:sldId id="874" r:id="rId7"/>
    <p:sldId id="1144" r:id="rId8"/>
    <p:sldId id="1177" r:id="rId9"/>
    <p:sldId id="1178" r:id="rId10"/>
    <p:sldId id="11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7/23/2022</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95945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870744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537722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F17D6-3A06-4B50-9036-624F0EACBA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B08ADF53-40A7-4607-9F07-A3452BEB47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226FC447-0200-4E02-8FEA-6A76BD082240}"/>
              </a:ext>
            </a:extLst>
          </p:cNvPr>
          <p:cNvSpPr>
            <a:spLocks noGrp="1"/>
          </p:cNvSpPr>
          <p:nvPr>
            <p:ph type="dt" sz="half" idx="10"/>
          </p:nvPr>
        </p:nvSpPr>
        <p:spPr/>
        <p:txBody>
          <a:bodyPr/>
          <a:lstStyle/>
          <a:p>
            <a:fld id="{A2D5F0CE-F1D2-44A5-9D31-7547E756459E}" type="datetime1">
              <a:rPr lang="en-MY" smtClean="0"/>
              <a:t>23/7/2022</a:t>
            </a:fld>
            <a:endParaRPr lang="en-MY"/>
          </a:p>
        </p:txBody>
      </p:sp>
      <p:sp>
        <p:nvSpPr>
          <p:cNvPr id="5" name="Footer Placeholder 4">
            <a:extLst>
              <a:ext uri="{FF2B5EF4-FFF2-40B4-BE49-F238E27FC236}">
                <a16:creationId xmlns:a16="http://schemas.microsoft.com/office/drawing/2014/main" id="{D68F3096-C29E-4399-96C2-D692968C8857}"/>
              </a:ext>
            </a:extLst>
          </p:cNvPr>
          <p:cNvSpPr>
            <a:spLocks noGrp="1"/>
          </p:cNvSpPr>
          <p:nvPr>
            <p:ph type="ftr" sz="quarter" idx="11"/>
          </p:nvPr>
        </p:nvSpPr>
        <p:spPr/>
        <p:txBody>
          <a:bodyPr/>
          <a:lstStyle/>
          <a:p>
            <a:r>
              <a:rPr lang="en-MY"/>
              <a:t>Dr Jugindar Singh</a:t>
            </a:r>
          </a:p>
        </p:txBody>
      </p:sp>
      <p:sp>
        <p:nvSpPr>
          <p:cNvPr id="6" name="Slide Number Placeholder 5">
            <a:extLst>
              <a:ext uri="{FF2B5EF4-FFF2-40B4-BE49-F238E27FC236}">
                <a16:creationId xmlns:a16="http://schemas.microsoft.com/office/drawing/2014/main" id="{288A192F-E4C9-460D-A5CF-27AF4438525C}"/>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3461016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03C22-678F-4C27-8EFC-3A9490525128}"/>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766AB2B4-5211-4D48-93C6-804FAB4D21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A22E290F-DE03-41BA-B6DA-ED3E3D495BC8}"/>
              </a:ext>
            </a:extLst>
          </p:cNvPr>
          <p:cNvSpPr>
            <a:spLocks noGrp="1"/>
          </p:cNvSpPr>
          <p:nvPr>
            <p:ph type="dt" sz="half" idx="10"/>
          </p:nvPr>
        </p:nvSpPr>
        <p:spPr/>
        <p:txBody>
          <a:bodyPr/>
          <a:lstStyle/>
          <a:p>
            <a:fld id="{90749494-420D-40B4-83AD-9BE99982E4AE}" type="datetime1">
              <a:rPr lang="en-MY" smtClean="0"/>
              <a:t>23/7/2022</a:t>
            </a:fld>
            <a:endParaRPr lang="en-MY"/>
          </a:p>
        </p:txBody>
      </p:sp>
      <p:sp>
        <p:nvSpPr>
          <p:cNvPr id="5" name="Footer Placeholder 4">
            <a:extLst>
              <a:ext uri="{FF2B5EF4-FFF2-40B4-BE49-F238E27FC236}">
                <a16:creationId xmlns:a16="http://schemas.microsoft.com/office/drawing/2014/main" id="{E554696A-D3B0-4E34-9336-75BDAE1B7724}"/>
              </a:ext>
            </a:extLst>
          </p:cNvPr>
          <p:cNvSpPr>
            <a:spLocks noGrp="1"/>
          </p:cNvSpPr>
          <p:nvPr>
            <p:ph type="ftr" sz="quarter" idx="11"/>
          </p:nvPr>
        </p:nvSpPr>
        <p:spPr/>
        <p:txBody>
          <a:bodyPr/>
          <a:lstStyle/>
          <a:p>
            <a:r>
              <a:rPr lang="en-MY"/>
              <a:t>Dr Jugindar Singh</a:t>
            </a:r>
          </a:p>
        </p:txBody>
      </p:sp>
      <p:sp>
        <p:nvSpPr>
          <p:cNvPr id="6" name="Slide Number Placeholder 5">
            <a:extLst>
              <a:ext uri="{FF2B5EF4-FFF2-40B4-BE49-F238E27FC236}">
                <a16:creationId xmlns:a16="http://schemas.microsoft.com/office/drawing/2014/main" id="{E593F7E6-EFB5-4A4D-9BBB-ACA70CB55FA7}"/>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583967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9A6E8-3462-4CC9-B134-2AD79FBB01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FCBF6F89-49E7-4390-8E6C-4EC9909E63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C76C25-D2BC-4B23-9494-33B90BAC36F4}"/>
              </a:ext>
            </a:extLst>
          </p:cNvPr>
          <p:cNvSpPr>
            <a:spLocks noGrp="1"/>
          </p:cNvSpPr>
          <p:nvPr>
            <p:ph type="dt" sz="half" idx="10"/>
          </p:nvPr>
        </p:nvSpPr>
        <p:spPr/>
        <p:txBody>
          <a:bodyPr/>
          <a:lstStyle/>
          <a:p>
            <a:fld id="{4332C9AA-EA30-4641-93F3-9715AC2884E2}" type="datetime1">
              <a:rPr lang="en-MY" smtClean="0"/>
              <a:t>23/7/2022</a:t>
            </a:fld>
            <a:endParaRPr lang="en-MY"/>
          </a:p>
        </p:txBody>
      </p:sp>
      <p:sp>
        <p:nvSpPr>
          <p:cNvPr id="5" name="Footer Placeholder 4">
            <a:extLst>
              <a:ext uri="{FF2B5EF4-FFF2-40B4-BE49-F238E27FC236}">
                <a16:creationId xmlns:a16="http://schemas.microsoft.com/office/drawing/2014/main" id="{2B333AE5-79CD-4A17-AA44-3B6F929270C1}"/>
              </a:ext>
            </a:extLst>
          </p:cNvPr>
          <p:cNvSpPr>
            <a:spLocks noGrp="1"/>
          </p:cNvSpPr>
          <p:nvPr>
            <p:ph type="ftr" sz="quarter" idx="11"/>
          </p:nvPr>
        </p:nvSpPr>
        <p:spPr/>
        <p:txBody>
          <a:bodyPr/>
          <a:lstStyle/>
          <a:p>
            <a:r>
              <a:rPr lang="en-MY"/>
              <a:t>Dr Jugindar Singh</a:t>
            </a:r>
          </a:p>
        </p:txBody>
      </p:sp>
      <p:sp>
        <p:nvSpPr>
          <p:cNvPr id="6" name="Slide Number Placeholder 5">
            <a:extLst>
              <a:ext uri="{FF2B5EF4-FFF2-40B4-BE49-F238E27FC236}">
                <a16:creationId xmlns:a16="http://schemas.microsoft.com/office/drawing/2014/main" id="{1ED18C41-1218-4755-A577-75E01B7A20B4}"/>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1864230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CC78E-C3D6-4CF2-B9E0-FB1C8A095301}"/>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E2A97E3F-81C6-41B9-A8F6-C19707AEF2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05868BC3-27B0-4A4E-A6FE-9105AEFCAC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51293E54-7E6E-444A-894A-219AEA757126}"/>
              </a:ext>
            </a:extLst>
          </p:cNvPr>
          <p:cNvSpPr>
            <a:spLocks noGrp="1"/>
          </p:cNvSpPr>
          <p:nvPr>
            <p:ph type="dt" sz="half" idx="10"/>
          </p:nvPr>
        </p:nvSpPr>
        <p:spPr/>
        <p:txBody>
          <a:bodyPr/>
          <a:lstStyle/>
          <a:p>
            <a:fld id="{74B83B87-102D-487D-8175-BBCE42897892}" type="datetime1">
              <a:rPr lang="en-MY" smtClean="0"/>
              <a:t>23/7/2022</a:t>
            </a:fld>
            <a:endParaRPr lang="en-MY"/>
          </a:p>
        </p:txBody>
      </p:sp>
      <p:sp>
        <p:nvSpPr>
          <p:cNvPr id="6" name="Footer Placeholder 5">
            <a:extLst>
              <a:ext uri="{FF2B5EF4-FFF2-40B4-BE49-F238E27FC236}">
                <a16:creationId xmlns:a16="http://schemas.microsoft.com/office/drawing/2014/main" id="{DE011EB0-B04D-4D09-9C85-26833186802A}"/>
              </a:ext>
            </a:extLst>
          </p:cNvPr>
          <p:cNvSpPr>
            <a:spLocks noGrp="1"/>
          </p:cNvSpPr>
          <p:nvPr>
            <p:ph type="ftr" sz="quarter" idx="11"/>
          </p:nvPr>
        </p:nvSpPr>
        <p:spPr/>
        <p:txBody>
          <a:bodyPr/>
          <a:lstStyle/>
          <a:p>
            <a:r>
              <a:rPr lang="en-MY"/>
              <a:t>Dr Jugindar Singh</a:t>
            </a:r>
          </a:p>
        </p:txBody>
      </p:sp>
      <p:sp>
        <p:nvSpPr>
          <p:cNvPr id="7" name="Slide Number Placeholder 6">
            <a:extLst>
              <a:ext uri="{FF2B5EF4-FFF2-40B4-BE49-F238E27FC236}">
                <a16:creationId xmlns:a16="http://schemas.microsoft.com/office/drawing/2014/main" id="{E3A3C61B-E635-4A98-9B69-57882B51F425}"/>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2986428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D13C9-ED47-4F52-BBDC-E721207E7872}"/>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2DB3949C-3584-4932-8EBD-404A0BC1A0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AA4862-EE3F-4304-B661-07EF1706E7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4B16B499-0D36-4881-B689-98BE37E23D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849B93-5A00-483F-8FFB-BCD1D1973F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29F61DF7-3673-491F-A07C-43DE7775A1D2}"/>
              </a:ext>
            </a:extLst>
          </p:cNvPr>
          <p:cNvSpPr>
            <a:spLocks noGrp="1"/>
          </p:cNvSpPr>
          <p:nvPr>
            <p:ph type="dt" sz="half" idx="10"/>
          </p:nvPr>
        </p:nvSpPr>
        <p:spPr/>
        <p:txBody>
          <a:bodyPr/>
          <a:lstStyle/>
          <a:p>
            <a:fld id="{4A7F9265-07BD-4F7A-9519-77D35877AF2E}" type="datetime1">
              <a:rPr lang="en-MY" smtClean="0"/>
              <a:t>23/7/2022</a:t>
            </a:fld>
            <a:endParaRPr lang="en-MY"/>
          </a:p>
        </p:txBody>
      </p:sp>
      <p:sp>
        <p:nvSpPr>
          <p:cNvPr id="8" name="Footer Placeholder 7">
            <a:extLst>
              <a:ext uri="{FF2B5EF4-FFF2-40B4-BE49-F238E27FC236}">
                <a16:creationId xmlns:a16="http://schemas.microsoft.com/office/drawing/2014/main" id="{3608519D-4B28-4724-87F4-FF19AFE82EC3}"/>
              </a:ext>
            </a:extLst>
          </p:cNvPr>
          <p:cNvSpPr>
            <a:spLocks noGrp="1"/>
          </p:cNvSpPr>
          <p:nvPr>
            <p:ph type="ftr" sz="quarter" idx="11"/>
          </p:nvPr>
        </p:nvSpPr>
        <p:spPr/>
        <p:txBody>
          <a:bodyPr/>
          <a:lstStyle/>
          <a:p>
            <a:r>
              <a:rPr lang="en-MY"/>
              <a:t>Dr Jugindar Singh</a:t>
            </a:r>
          </a:p>
        </p:txBody>
      </p:sp>
      <p:sp>
        <p:nvSpPr>
          <p:cNvPr id="9" name="Slide Number Placeholder 8">
            <a:extLst>
              <a:ext uri="{FF2B5EF4-FFF2-40B4-BE49-F238E27FC236}">
                <a16:creationId xmlns:a16="http://schemas.microsoft.com/office/drawing/2014/main" id="{25BB10FD-D3E4-47A7-B373-B9989E5DE4B7}"/>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29995957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2FF09-2B60-486A-8D31-8A113280DB9B}"/>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098A5723-AB6D-41F9-88CB-394096755324}"/>
              </a:ext>
            </a:extLst>
          </p:cNvPr>
          <p:cNvSpPr>
            <a:spLocks noGrp="1"/>
          </p:cNvSpPr>
          <p:nvPr>
            <p:ph type="dt" sz="half" idx="10"/>
          </p:nvPr>
        </p:nvSpPr>
        <p:spPr/>
        <p:txBody>
          <a:bodyPr/>
          <a:lstStyle/>
          <a:p>
            <a:fld id="{6568216A-EC59-4A77-BD99-9F07555EAB57}" type="datetime1">
              <a:rPr lang="en-MY" smtClean="0"/>
              <a:t>23/7/2022</a:t>
            </a:fld>
            <a:endParaRPr lang="en-MY"/>
          </a:p>
        </p:txBody>
      </p:sp>
      <p:sp>
        <p:nvSpPr>
          <p:cNvPr id="4" name="Footer Placeholder 3">
            <a:extLst>
              <a:ext uri="{FF2B5EF4-FFF2-40B4-BE49-F238E27FC236}">
                <a16:creationId xmlns:a16="http://schemas.microsoft.com/office/drawing/2014/main" id="{51924F50-D023-4E01-A146-B216579AB611}"/>
              </a:ext>
            </a:extLst>
          </p:cNvPr>
          <p:cNvSpPr>
            <a:spLocks noGrp="1"/>
          </p:cNvSpPr>
          <p:nvPr>
            <p:ph type="ftr" sz="quarter" idx="11"/>
          </p:nvPr>
        </p:nvSpPr>
        <p:spPr/>
        <p:txBody>
          <a:bodyPr/>
          <a:lstStyle/>
          <a:p>
            <a:r>
              <a:rPr lang="en-MY"/>
              <a:t>Dr Jugindar Singh</a:t>
            </a:r>
          </a:p>
        </p:txBody>
      </p:sp>
      <p:sp>
        <p:nvSpPr>
          <p:cNvPr id="5" name="Slide Number Placeholder 4">
            <a:extLst>
              <a:ext uri="{FF2B5EF4-FFF2-40B4-BE49-F238E27FC236}">
                <a16:creationId xmlns:a16="http://schemas.microsoft.com/office/drawing/2014/main" id="{B66298ED-931B-4ABD-AAD7-AA02B8E4D349}"/>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3171258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9CA80D-E509-45FF-9D88-FC258D36FD54}"/>
              </a:ext>
            </a:extLst>
          </p:cNvPr>
          <p:cNvSpPr>
            <a:spLocks noGrp="1"/>
          </p:cNvSpPr>
          <p:nvPr>
            <p:ph type="dt" sz="half" idx="10"/>
          </p:nvPr>
        </p:nvSpPr>
        <p:spPr/>
        <p:txBody>
          <a:bodyPr/>
          <a:lstStyle/>
          <a:p>
            <a:fld id="{82D866F1-CC91-4B96-85E3-2116CCEAC460}" type="datetime1">
              <a:rPr lang="en-MY" smtClean="0"/>
              <a:t>23/7/2022</a:t>
            </a:fld>
            <a:endParaRPr lang="en-MY"/>
          </a:p>
        </p:txBody>
      </p:sp>
      <p:sp>
        <p:nvSpPr>
          <p:cNvPr id="3" name="Footer Placeholder 2">
            <a:extLst>
              <a:ext uri="{FF2B5EF4-FFF2-40B4-BE49-F238E27FC236}">
                <a16:creationId xmlns:a16="http://schemas.microsoft.com/office/drawing/2014/main" id="{93C87931-6837-4778-B34B-6E2EE98D1E33}"/>
              </a:ext>
            </a:extLst>
          </p:cNvPr>
          <p:cNvSpPr>
            <a:spLocks noGrp="1"/>
          </p:cNvSpPr>
          <p:nvPr>
            <p:ph type="ftr" sz="quarter" idx="11"/>
          </p:nvPr>
        </p:nvSpPr>
        <p:spPr/>
        <p:txBody>
          <a:bodyPr/>
          <a:lstStyle/>
          <a:p>
            <a:r>
              <a:rPr lang="en-MY"/>
              <a:t>Dr Jugindar Singh</a:t>
            </a:r>
          </a:p>
        </p:txBody>
      </p:sp>
      <p:sp>
        <p:nvSpPr>
          <p:cNvPr id="4" name="Slide Number Placeholder 3">
            <a:extLst>
              <a:ext uri="{FF2B5EF4-FFF2-40B4-BE49-F238E27FC236}">
                <a16:creationId xmlns:a16="http://schemas.microsoft.com/office/drawing/2014/main" id="{D5DFC0D5-E10D-4E57-999E-EF3762390E16}"/>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1320203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D8F73-5FE1-43A8-A149-A0B7ADF58D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D3CF0BDF-1B73-4E46-870C-C9056BB1E8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412B59C9-52A2-45FC-A581-C7B850190F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E2A6E6-AE60-4C82-AA6F-221B98867004}"/>
              </a:ext>
            </a:extLst>
          </p:cNvPr>
          <p:cNvSpPr>
            <a:spLocks noGrp="1"/>
          </p:cNvSpPr>
          <p:nvPr>
            <p:ph type="dt" sz="half" idx="10"/>
          </p:nvPr>
        </p:nvSpPr>
        <p:spPr/>
        <p:txBody>
          <a:bodyPr/>
          <a:lstStyle/>
          <a:p>
            <a:fld id="{9497F85C-F16B-4D78-8333-D8A567B731D6}" type="datetime1">
              <a:rPr lang="en-MY" smtClean="0"/>
              <a:t>23/7/2022</a:t>
            </a:fld>
            <a:endParaRPr lang="en-MY"/>
          </a:p>
        </p:txBody>
      </p:sp>
      <p:sp>
        <p:nvSpPr>
          <p:cNvPr id="6" name="Footer Placeholder 5">
            <a:extLst>
              <a:ext uri="{FF2B5EF4-FFF2-40B4-BE49-F238E27FC236}">
                <a16:creationId xmlns:a16="http://schemas.microsoft.com/office/drawing/2014/main" id="{8C7BF3DF-ABD0-4F2F-A54E-FAF223A32F3B}"/>
              </a:ext>
            </a:extLst>
          </p:cNvPr>
          <p:cNvSpPr>
            <a:spLocks noGrp="1"/>
          </p:cNvSpPr>
          <p:nvPr>
            <p:ph type="ftr" sz="quarter" idx="11"/>
          </p:nvPr>
        </p:nvSpPr>
        <p:spPr/>
        <p:txBody>
          <a:bodyPr/>
          <a:lstStyle/>
          <a:p>
            <a:r>
              <a:rPr lang="en-MY"/>
              <a:t>Dr Jugindar Singh</a:t>
            </a:r>
          </a:p>
        </p:txBody>
      </p:sp>
      <p:sp>
        <p:nvSpPr>
          <p:cNvPr id="7" name="Slide Number Placeholder 6">
            <a:extLst>
              <a:ext uri="{FF2B5EF4-FFF2-40B4-BE49-F238E27FC236}">
                <a16:creationId xmlns:a16="http://schemas.microsoft.com/office/drawing/2014/main" id="{B73E4EBB-3C86-44E1-978E-0DB7D9EFCADF}"/>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51520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746993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241EA-BA8D-4049-B79E-2995B5FA08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910C5005-9314-4AF2-A973-9EDF72727E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39203836-539A-43F5-B0CE-97CDDB5D0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6D1645-F2F7-4FC8-B3AB-7DD1E5694653}"/>
              </a:ext>
            </a:extLst>
          </p:cNvPr>
          <p:cNvSpPr>
            <a:spLocks noGrp="1"/>
          </p:cNvSpPr>
          <p:nvPr>
            <p:ph type="dt" sz="half" idx="10"/>
          </p:nvPr>
        </p:nvSpPr>
        <p:spPr/>
        <p:txBody>
          <a:bodyPr/>
          <a:lstStyle/>
          <a:p>
            <a:fld id="{1962DC9F-B953-46DF-945D-F151352A0ACB}" type="datetime1">
              <a:rPr lang="en-MY" smtClean="0"/>
              <a:t>23/7/2022</a:t>
            </a:fld>
            <a:endParaRPr lang="en-MY"/>
          </a:p>
        </p:txBody>
      </p:sp>
      <p:sp>
        <p:nvSpPr>
          <p:cNvPr id="6" name="Footer Placeholder 5">
            <a:extLst>
              <a:ext uri="{FF2B5EF4-FFF2-40B4-BE49-F238E27FC236}">
                <a16:creationId xmlns:a16="http://schemas.microsoft.com/office/drawing/2014/main" id="{718F6F4B-41EA-4351-BEE0-D386546C922C}"/>
              </a:ext>
            </a:extLst>
          </p:cNvPr>
          <p:cNvSpPr>
            <a:spLocks noGrp="1"/>
          </p:cNvSpPr>
          <p:nvPr>
            <p:ph type="ftr" sz="quarter" idx="11"/>
          </p:nvPr>
        </p:nvSpPr>
        <p:spPr/>
        <p:txBody>
          <a:bodyPr/>
          <a:lstStyle/>
          <a:p>
            <a:r>
              <a:rPr lang="en-MY"/>
              <a:t>Dr Jugindar Singh</a:t>
            </a:r>
          </a:p>
        </p:txBody>
      </p:sp>
      <p:sp>
        <p:nvSpPr>
          <p:cNvPr id="7" name="Slide Number Placeholder 6">
            <a:extLst>
              <a:ext uri="{FF2B5EF4-FFF2-40B4-BE49-F238E27FC236}">
                <a16:creationId xmlns:a16="http://schemas.microsoft.com/office/drawing/2014/main" id="{C854F004-E8CC-4569-853B-300792D5A4F7}"/>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2724212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95048-102E-4FEF-BF15-53F8762D9F0D}"/>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FA2A14E0-0AEB-400C-9CDB-EA21C3DD3A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1CBD3EE6-8278-4028-87DC-3A8952EEC0F6}"/>
              </a:ext>
            </a:extLst>
          </p:cNvPr>
          <p:cNvSpPr>
            <a:spLocks noGrp="1"/>
          </p:cNvSpPr>
          <p:nvPr>
            <p:ph type="dt" sz="half" idx="10"/>
          </p:nvPr>
        </p:nvSpPr>
        <p:spPr/>
        <p:txBody>
          <a:bodyPr/>
          <a:lstStyle/>
          <a:p>
            <a:fld id="{C4985FEE-D4BF-4019-A88E-57FCFD20B7EF}" type="datetime1">
              <a:rPr lang="en-MY" smtClean="0"/>
              <a:t>23/7/2022</a:t>
            </a:fld>
            <a:endParaRPr lang="en-MY"/>
          </a:p>
        </p:txBody>
      </p:sp>
      <p:sp>
        <p:nvSpPr>
          <p:cNvPr id="5" name="Footer Placeholder 4">
            <a:extLst>
              <a:ext uri="{FF2B5EF4-FFF2-40B4-BE49-F238E27FC236}">
                <a16:creationId xmlns:a16="http://schemas.microsoft.com/office/drawing/2014/main" id="{803C37FF-A26F-4880-AA64-995996DDAA8F}"/>
              </a:ext>
            </a:extLst>
          </p:cNvPr>
          <p:cNvSpPr>
            <a:spLocks noGrp="1"/>
          </p:cNvSpPr>
          <p:nvPr>
            <p:ph type="ftr" sz="quarter" idx="11"/>
          </p:nvPr>
        </p:nvSpPr>
        <p:spPr/>
        <p:txBody>
          <a:bodyPr/>
          <a:lstStyle/>
          <a:p>
            <a:r>
              <a:rPr lang="en-MY"/>
              <a:t>Dr Jugindar Singh</a:t>
            </a:r>
          </a:p>
        </p:txBody>
      </p:sp>
      <p:sp>
        <p:nvSpPr>
          <p:cNvPr id="6" name="Slide Number Placeholder 5">
            <a:extLst>
              <a:ext uri="{FF2B5EF4-FFF2-40B4-BE49-F238E27FC236}">
                <a16:creationId xmlns:a16="http://schemas.microsoft.com/office/drawing/2014/main" id="{A3A0176F-B256-4967-872C-E609D19BA914}"/>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10666230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8E816E-9A8D-43A2-8BD9-C5761B58BB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871390CD-87C4-422B-BC3A-F61E3CA02D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27230472-6F65-4AD0-8DEA-C244102DB70A}"/>
              </a:ext>
            </a:extLst>
          </p:cNvPr>
          <p:cNvSpPr>
            <a:spLocks noGrp="1"/>
          </p:cNvSpPr>
          <p:nvPr>
            <p:ph type="dt" sz="half" idx="10"/>
          </p:nvPr>
        </p:nvSpPr>
        <p:spPr/>
        <p:txBody>
          <a:bodyPr/>
          <a:lstStyle/>
          <a:p>
            <a:fld id="{D89BA010-18F7-400A-9FB7-A24EF85F25D6}" type="datetime1">
              <a:rPr lang="en-MY" smtClean="0"/>
              <a:t>23/7/2022</a:t>
            </a:fld>
            <a:endParaRPr lang="en-MY"/>
          </a:p>
        </p:txBody>
      </p:sp>
      <p:sp>
        <p:nvSpPr>
          <p:cNvPr id="5" name="Footer Placeholder 4">
            <a:extLst>
              <a:ext uri="{FF2B5EF4-FFF2-40B4-BE49-F238E27FC236}">
                <a16:creationId xmlns:a16="http://schemas.microsoft.com/office/drawing/2014/main" id="{EA523C84-47D1-4A6D-9FE9-8CCB0832A79B}"/>
              </a:ext>
            </a:extLst>
          </p:cNvPr>
          <p:cNvSpPr>
            <a:spLocks noGrp="1"/>
          </p:cNvSpPr>
          <p:nvPr>
            <p:ph type="ftr" sz="quarter" idx="11"/>
          </p:nvPr>
        </p:nvSpPr>
        <p:spPr/>
        <p:txBody>
          <a:bodyPr/>
          <a:lstStyle/>
          <a:p>
            <a:r>
              <a:rPr lang="en-MY"/>
              <a:t>Dr Jugindar Singh</a:t>
            </a:r>
          </a:p>
        </p:txBody>
      </p:sp>
      <p:sp>
        <p:nvSpPr>
          <p:cNvPr id="6" name="Slide Number Placeholder 5">
            <a:extLst>
              <a:ext uri="{FF2B5EF4-FFF2-40B4-BE49-F238E27FC236}">
                <a16:creationId xmlns:a16="http://schemas.microsoft.com/office/drawing/2014/main" id="{1006C064-B154-4884-A9C7-FF13D4EC1DDA}"/>
              </a:ext>
            </a:extLst>
          </p:cNvPr>
          <p:cNvSpPr>
            <a:spLocks noGrp="1"/>
          </p:cNvSpPr>
          <p:nvPr>
            <p:ph type="sldNum" sz="quarter" idx="12"/>
          </p:nvPr>
        </p:nvSpPr>
        <p:spPr/>
        <p:txBody>
          <a:bodyPr/>
          <a:lstStyle/>
          <a:p>
            <a:fld id="{64A90BE9-DDF7-453E-839E-57B6B292D82F}" type="slidenum">
              <a:rPr lang="en-MY" smtClean="0"/>
              <a:t>‹#›</a:t>
            </a:fld>
            <a:endParaRPr lang="en-MY"/>
          </a:p>
        </p:txBody>
      </p:sp>
    </p:spTree>
    <p:extLst>
      <p:ext uri="{BB962C8B-B14F-4D97-AF65-F5344CB8AC3E}">
        <p14:creationId xmlns:p14="http://schemas.microsoft.com/office/powerpoint/2010/main" val="36333893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3385F-1B5C-4D2B-A86B-ED1C00395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59B4DC51-C3C6-4189-BADB-2AC6365B1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B23CDE3A-5AB1-4347-BEF3-BBC3EA4C7AAB}"/>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A12E8EAD-3D9B-4A77-9173-37B787DD658C}"/>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CF7816A1-0E74-4E69-8F66-ADF253FB16E3}"/>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37616605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00160-02F5-4DC7-8394-3C96D137A34E}"/>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9708D613-6696-419E-B380-C0D4EB5011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A90D6462-36C5-4A60-935A-F4861404A7E7}"/>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F124010F-5F9C-417C-BC25-7F4B10CE441C}"/>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B32CDB9C-E50D-4A18-AE11-9D649102C1D8}"/>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24249458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47394-0883-42E7-9827-BC0F889392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72E2D33D-1F21-4C76-94A1-C5E185F0D8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0D3B43-5821-43CE-A6B3-7993A20DF275}"/>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5B013C4E-026E-49FD-A133-0EB6490D6DB6}"/>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E49B4593-666E-4592-A4C1-087B2C1B7AA2}"/>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5807224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3CA07-108D-40DF-B740-6B0759516CF4}"/>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1BEAD539-BDE5-43D9-8258-A16502CC34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6B875529-C0DE-4ADE-BB68-50B6A1AECE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AE41CEFB-ADCA-472B-9315-84C6ACDC6238}"/>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6" name="Footer Placeholder 5">
            <a:extLst>
              <a:ext uri="{FF2B5EF4-FFF2-40B4-BE49-F238E27FC236}">
                <a16:creationId xmlns:a16="http://schemas.microsoft.com/office/drawing/2014/main" id="{CB0F7F68-D2B7-418D-A66F-8353874E2D25}"/>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167A52A7-5184-445E-88EF-54AF9B8A18AD}"/>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32071397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F6939-12D7-4A1E-92E6-AD5E1AF0534C}"/>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3318E6AB-9A55-4EF5-A28F-63676E55C8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353609-4094-4947-B409-D2D6D2F1F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5168DD0C-81E9-4E1E-8FF6-F0BAFFDAF3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2C1B1-0C74-4917-9A95-EFB948C651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8E18F26F-6A25-4DA1-994B-952C889FB1B1}"/>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8" name="Footer Placeholder 7">
            <a:extLst>
              <a:ext uri="{FF2B5EF4-FFF2-40B4-BE49-F238E27FC236}">
                <a16:creationId xmlns:a16="http://schemas.microsoft.com/office/drawing/2014/main" id="{D3C4A4EF-E8B5-4DFE-9E4C-09C84AB2E4EB}"/>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92C7174D-3382-4B3E-8FF0-94285F7A822C}"/>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36523090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E6A9-E08B-4475-B5B2-DDBDA7C9ECF9}"/>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9365A4C6-371D-4AF7-9EF0-8DA2107BE5C7}"/>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4" name="Footer Placeholder 3">
            <a:extLst>
              <a:ext uri="{FF2B5EF4-FFF2-40B4-BE49-F238E27FC236}">
                <a16:creationId xmlns:a16="http://schemas.microsoft.com/office/drawing/2014/main" id="{E55F2EE9-8F77-42C8-AF0E-F250AD8A2E52}"/>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51E5DC03-808B-46AC-852D-AB68B16F1A10}"/>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40827138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D313BA-875C-4764-AD95-6F7E0C0E7DA0}"/>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3" name="Footer Placeholder 2">
            <a:extLst>
              <a:ext uri="{FF2B5EF4-FFF2-40B4-BE49-F238E27FC236}">
                <a16:creationId xmlns:a16="http://schemas.microsoft.com/office/drawing/2014/main" id="{C7AFEEE6-25AF-43C5-BBAC-D1A3D5CF8768}"/>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F2F5E7A2-3800-4B5B-9996-E5238FD0949C}"/>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268254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110146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ED70A-77CF-4D2E-B707-CF685ADC4E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EC0891C1-BE39-4710-AE6E-5F4129AF39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28BE47BF-013E-486B-B07B-997589BB76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AC3CD6-C928-4F58-B0DB-6AB426313624}"/>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6" name="Footer Placeholder 5">
            <a:extLst>
              <a:ext uri="{FF2B5EF4-FFF2-40B4-BE49-F238E27FC236}">
                <a16:creationId xmlns:a16="http://schemas.microsoft.com/office/drawing/2014/main" id="{1CA923FF-0021-4977-BCDB-A2D3BFC73155}"/>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C06E3326-3A7E-4F62-9DFD-6ED3C5F1D556}"/>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7786021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6E3B3-E01C-47E6-8701-8DABF7942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F4FB023C-B357-4336-A07C-A7CBE2AB86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91EC00FA-1ADB-4008-9867-CC75CCAA93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6D2FB2-AE48-4C4B-9E40-FCE2408DA6B6}"/>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6" name="Footer Placeholder 5">
            <a:extLst>
              <a:ext uri="{FF2B5EF4-FFF2-40B4-BE49-F238E27FC236}">
                <a16:creationId xmlns:a16="http://schemas.microsoft.com/office/drawing/2014/main" id="{BF10D1F9-2DB7-4A4E-9689-5C84FF0C5E42}"/>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7FEFF588-3397-4E44-B4A9-06A4EF624DF6}"/>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2333438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8AD43-80BB-4E7F-8BDF-9E1C5178D023}"/>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3BC8819F-44BF-44A8-BDC3-B8DA0C5AF4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8520B53A-B7E1-4822-8ABD-487051714F25}"/>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B267F972-87FD-4F66-897A-2A2788166C13}"/>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F0B08EDE-9446-4289-B3D1-F143EA21F1D8}"/>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6201576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57E39B-B1C9-4B4F-84D7-6F6963A184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94DFE3AE-A2BB-4DCD-9F0E-006D4F64C0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6B9B47F6-B318-451E-8526-D1EACCEBF711}"/>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C218A5FB-7275-4DA2-B507-F909863B2411}"/>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39BB933B-DD1C-459D-8DED-886A174D2EDC}"/>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26194321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Table Placeholder 2"/>
          <p:cNvSpPr>
            <a:spLocks noGrp="1"/>
          </p:cNvSpPr>
          <p:nvPr>
            <p:ph type="tbl" idx="1"/>
          </p:nvPr>
        </p:nvSpPr>
        <p:spPr>
          <a:xfrm>
            <a:off x="609600" y="1981200"/>
            <a:ext cx="10972800" cy="3886200"/>
          </a:xfrm>
        </p:spPr>
        <p:txBody>
          <a:bodyPr/>
          <a:lstStyle/>
          <a:p>
            <a:pPr lvl="0"/>
            <a:endParaRPr lang="en-US" noProof="0"/>
          </a:p>
        </p:txBody>
      </p:sp>
      <p:sp>
        <p:nvSpPr>
          <p:cNvPr id="4" name="Rectangle 2"/>
          <p:cNvSpPr>
            <a:spLocks noGrp="1" noChangeArrowheads="1"/>
          </p:cNvSpPr>
          <p:nvPr>
            <p:ph type="ftr" sz="quarter" idx="10"/>
          </p:nvPr>
        </p:nvSpPr>
        <p:spPr/>
        <p:txBody>
          <a:bodyPr/>
          <a:lstStyle>
            <a:lvl1pPr>
              <a:defRPr/>
            </a:lvl1pPr>
          </a:lstStyle>
          <a:p>
            <a:pPr>
              <a:defRPr/>
            </a:pPr>
            <a:r>
              <a:rPr lang="en-US">
                <a:solidFill>
                  <a:srgbClr val="000000"/>
                </a:solidFill>
              </a:rPr>
              <a:t>Dr Jugindar Singh</a:t>
            </a:r>
          </a:p>
        </p:txBody>
      </p:sp>
      <p:sp>
        <p:nvSpPr>
          <p:cNvPr id="5" name="Rectangle 3"/>
          <p:cNvSpPr>
            <a:spLocks noGrp="1" noChangeArrowheads="1"/>
          </p:cNvSpPr>
          <p:nvPr>
            <p:ph type="sldNum" sz="quarter" idx="11"/>
          </p:nvPr>
        </p:nvSpPr>
        <p:spPr>
          <a:xfrm>
            <a:off x="8737600" y="6248400"/>
            <a:ext cx="2844800" cy="457200"/>
          </a:xfrm>
          <a:prstGeom prst="rect">
            <a:avLst/>
          </a:prstGeom>
        </p:spPr>
        <p:txBody>
          <a:bodyPr/>
          <a:lstStyle>
            <a:lvl1pPr>
              <a:defRPr>
                <a:latin typeface="Arial" charset="0"/>
              </a:defRPr>
            </a:lvl1pPr>
          </a:lstStyle>
          <a:p>
            <a:pPr fontAlgn="base">
              <a:spcBef>
                <a:spcPct val="0"/>
              </a:spcBef>
              <a:spcAft>
                <a:spcPct val="0"/>
              </a:spcAft>
              <a:defRPr/>
            </a:pPr>
            <a:fld id="{D7931FDC-28D5-43EB-954B-4A98207FB63B}"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6" name="Rectangle 16"/>
          <p:cNvSpPr>
            <a:spLocks noGrp="1" noChangeArrowheads="1"/>
          </p:cNvSpPr>
          <p:nvPr>
            <p:ph type="dt" sz="half" idx="12"/>
          </p:nvPr>
        </p:nvSpPr>
        <p:spPr>
          <a:xfrm>
            <a:off x="609600" y="6245225"/>
            <a:ext cx="2844800" cy="476250"/>
          </a:xfrm>
          <a:prstGeom prst="rect">
            <a:avLst/>
          </a:prstGeom>
        </p:spPr>
        <p:txBody>
          <a:bodyPr/>
          <a:lstStyle>
            <a:lvl1pPr>
              <a:defRPr>
                <a:latin typeface="Arial" charset="0"/>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689409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3005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2121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88192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50068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3765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7778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7/23/2022</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399689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AF01AB-951C-48B1-BE70-462F9E2609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B4EFCDEC-FFAE-4627-814D-CA623A6F7C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83E8D0DA-7F8A-491F-B1D6-0070A77E9B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41D17-4F67-4F43-9762-E370DF562981}" type="datetime1">
              <a:rPr lang="en-MY" smtClean="0"/>
              <a:t>23/7/2022</a:t>
            </a:fld>
            <a:endParaRPr lang="en-MY"/>
          </a:p>
        </p:txBody>
      </p:sp>
      <p:sp>
        <p:nvSpPr>
          <p:cNvPr id="5" name="Footer Placeholder 4">
            <a:extLst>
              <a:ext uri="{FF2B5EF4-FFF2-40B4-BE49-F238E27FC236}">
                <a16:creationId xmlns:a16="http://schemas.microsoft.com/office/drawing/2014/main" id="{9437B798-591C-4B41-A6E5-F307F4E997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MY"/>
              <a:t>Dr Jugindar Singh</a:t>
            </a:r>
          </a:p>
        </p:txBody>
      </p:sp>
      <p:sp>
        <p:nvSpPr>
          <p:cNvPr id="6" name="Slide Number Placeholder 5">
            <a:extLst>
              <a:ext uri="{FF2B5EF4-FFF2-40B4-BE49-F238E27FC236}">
                <a16:creationId xmlns:a16="http://schemas.microsoft.com/office/drawing/2014/main" id="{1BB352B5-B25D-404B-AB59-398BA153AC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A90BE9-DDF7-453E-839E-57B6B292D82F}" type="slidenum">
              <a:rPr lang="en-MY" smtClean="0"/>
              <a:t>‹#›</a:t>
            </a:fld>
            <a:endParaRPr lang="en-MY"/>
          </a:p>
        </p:txBody>
      </p:sp>
    </p:spTree>
    <p:extLst>
      <p:ext uri="{BB962C8B-B14F-4D97-AF65-F5344CB8AC3E}">
        <p14:creationId xmlns:p14="http://schemas.microsoft.com/office/powerpoint/2010/main" val="25048120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B95DFD-68ED-45B9-B960-6FBC621D89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B0DFD221-F418-459F-B201-3E1987D651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9B1CE2F0-916E-4202-9C25-6A26F4813A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D5E8634B-9335-4BCC-AC02-046D3CE4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BD8CBE44-DC68-4E63-9D6A-048282BACC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8C9D22-4E3E-45BF-82DF-42686DF65625}" type="slidenum">
              <a:rPr lang="en-MY" smtClean="0"/>
              <a:t>‹#›</a:t>
            </a:fld>
            <a:endParaRPr lang="en-MY"/>
          </a:p>
        </p:txBody>
      </p:sp>
    </p:spTree>
    <p:extLst>
      <p:ext uri="{BB962C8B-B14F-4D97-AF65-F5344CB8AC3E}">
        <p14:creationId xmlns:p14="http://schemas.microsoft.com/office/powerpoint/2010/main" val="31409685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5">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he Hand Bold"/>
              <a:ea typeface="+mn-ea"/>
              <a:cs typeface="+mn-cs"/>
            </a:endParaRPr>
          </a:p>
        </p:txBody>
      </p:sp>
      <p:pic>
        <p:nvPicPr>
          <p:cNvPr id="4" name="Picture 3" descr="A stone footpath on the grassy field against the sky">
            <a:extLst>
              <a:ext uri="{FF2B5EF4-FFF2-40B4-BE49-F238E27FC236}">
                <a16:creationId xmlns:a16="http://schemas.microsoft.com/office/drawing/2014/main" id="{9AD117F3-FB5C-4FC8-9ECA-9DDCF1D6EF23}"/>
              </a:ext>
            </a:extLst>
          </p:cNvPr>
          <p:cNvPicPr>
            <a:picLocks noChangeAspect="1"/>
          </p:cNvPicPr>
          <p:nvPr/>
        </p:nvPicPr>
        <p:blipFill rotWithShape="1">
          <a:blip r:embed="rId2">
            <a:alphaModFix amt="50000"/>
          </a:blip>
          <a:srcRect t="14438" r="-1" b="10543"/>
          <a:stretch/>
        </p:blipFill>
        <p:spPr>
          <a:xfrm>
            <a:off x="20" y="10"/>
            <a:ext cx="12188930" cy="6857990"/>
          </a:xfrm>
          <a:prstGeom prst="rect">
            <a:avLst/>
          </a:prstGeom>
        </p:spPr>
      </p:pic>
      <p:sp>
        <p:nvSpPr>
          <p:cNvPr id="2" name="Title 1">
            <a:extLst>
              <a:ext uri="{FF2B5EF4-FFF2-40B4-BE49-F238E27FC236}">
                <a16:creationId xmlns:a16="http://schemas.microsoft.com/office/drawing/2014/main" id="{0845E3FF-FA11-43C7-807D-3BA60C286713}"/>
              </a:ext>
            </a:extLst>
          </p:cNvPr>
          <p:cNvSpPr>
            <a:spLocks noGrp="1"/>
          </p:cNvSpPr>
          <p:nvPr>
            <p:ph type="ctrTitle"/>
          </p:nvPr>
        </p:nvSpPr>
        <p:spPr>
          <a:xfrm>
            <a:off x="0" y="27432"/>
            <a:ext cx="12003314" cy="4158171"/>
          </a:xfrm>
        </p:spPr>
        <p:txBody>
          <a:bodyPr>
            <a:normAutofit/>
          </a:bodyPr>
          <a:lstStyle/>
          <a:p>
            <a:pPr algn="ctr">
              <a:lnSpc>
                <a:spcPct val="90000"/>
              </a:lnSpc>
            </a:pPr>
            <a:r>
              <a:rPr lang="en-US" sz="10800" dirty="0"/>
              <a:t>Topic 9: Sample Size Qualitative</a:t>
            </a:r>
            <a:endParaRPr lang="en-MY" sz="10800" dirty="0"/>
          </a:p>
        </p:txBody>
      </p:sp>
      <p:sp>
        <p:nvSpPr>
          <p:cNvPr id="3" name="Subtitle 2">
            <a:extLst>
              <a:ext uri="{FF2B5EF4-FFF2-40B4-BE49-F238E27FC236}">
                <a16:creationId xmlns:a16="http://schemas.microsoft.com/office/drawing/2014/main" id="{372F7725-8BC7-494B-AEE6-38ADA3D4DFEA}"/>
              </a:ext>
            </a:extLst>
          </p:cNvPr>
          <p:cNvSpPr>
            <a:spLocks noGrp="1"/>
          </p:cNvSpPr>
          <p:nvPr>
            <p:ph type="subTitle" idx="1"/>
          </p:nvPr>
        </p:nvSpPr>
        <p:spPr>
          <a:xfrm>
            <a:off x="0" y="6296158"/>
            <a:ext cx="12188930" cy="561832"/>
          </a:xfrm>
        </p:spPr>
        <p:txBody>
          <a:bodyPr>
            <a:normAutofit fontScale="92500" lnSpcReduction="10000"/>
          </a:bodyPr>
          <a:lstStyle/>
          <a:p>
            <a:pPr algn="ctr"/>
            <a:r>
              <a:rPr lang="en-MY" sz="3200" dirty="0"/>
              <a:t>Dr Jugindar Singh</a:t>
            </a:r>
          </a:p>
        </p:txBody>
      </p:sp>
      <p:sp>
        <p:nvSpPr>
          <p:cNvPr id="23"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he Hand Bold"/>
              <a:ea typeface="+mn-ea"/>
              <a:cs typeface="+mn-cs"/>
            </a:endParaRPr>
          </a:p>
        </p:txBody>
      </p:sp>
      <p:pic>
        <p:nvPicPr>
          <p:cNvPr id="7" name="Picture 6">
            <a:extLst>
              <a:ext uri="{FF2B5EF4-FFF2-40B4-BE49-F238E27FC236}">
                <a16:creationId xmlns:a16="http://schemas.microsoft.com/office/drawing/2014/main" id="{99109B1D-4AAD-4E4C-AB9A-8E77812DE7CE}"/>
              </a:ext>
            </a:extLst>
          </p:cNvPr>
          <p:cNvPicPr>
            <a:picLocks noChangeAspect="1"/>
          </p:cNvPicPr>
          <p:nvPr/>
        </p:nvPicPr>
        <p:blipFill>
          <a:blip r:embed="rId3"/>
          <a:stretch>
            <a:fillRect/>
          </a:stretch>
        </p:blipFill>
        <p:spPr>
          <a:xfrm>
            <a:off x="10058215" y="4553502"/>
            <a:ext cx="2133785" cy="2304488"/>
          </a:xfrm>
          <a:prstGeom prst="rect">
            <a:avLst/>
          </a:prstGeom>
        </p:spPr>
      </p:pic>
    </p:spTree>
    <p:extLst>
      <p:ext uri="{BB962C8B-B14F-4D97-AF65-F5344CB8AC3E}">
        <p14:creationId xmlns:p14="http://schemas.microsoft.com/office/powerpoint/2010/main" val="29902528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87AB981-C42E-40B3-9FC7-F1C73E9DD22C}"/>
              </a:ext>
            </a:extLst>
          </p:cNvPr>
          <p:cNvSpPr>
            <a:spLocks noGrp="1" noChangeArrowheads="1"/>
          </p:cNvSpPr>
          <p:nvPr>
            <p:ph type="title"/>
          </p:nvPr>
        </p:nvSpPr>
        <p:spPr>
          <a:xfrm>
            <a:off x="81281" y="619126"/>
            <a:ext cx="10397014" cy="906462"/>
          </a:xfrm>
        </p:spPr>
        <p:txBody>
          <a:bodyPr/>
          <a:lstStyle/>
          <a:p>
            <a:r>
              <a:rPr lang="en-US" altLang="en-US" dirty="0">
                <a:solidFill>
                  <a:schemeClr val="accent5">
                    <a:lumMod val="50000"/>
                  </a:schemeClr>
                </a:solidFill>
                <a:latin typeface="Arial" panose="020B0604020202020204" pitchFamily="34" charset="0"/>
                <a:ea typeface="ＭＳ Ｐゴシック" panose="020B0600070205080204" pitchFamily="34" charset="-128"/>
              </a:rPr>
              <a:t>Populations and Samples</a:t>
            </a:r>
          </a:p>
        </p:txBody>
      </p:sp>
      <p:sp>
        <p:nvSpPr>
          <p:cNvPr id="10243" name="Oval 3">
            <a:extLst>
              <a:ext uri="{FF2B5EF4-FFF2-40B4-BE49-F238E27FC236}">
                <a16:creationId xmlns:a16="http://schemas.microsoft.com/office/drawing/2014/main" id="{93EE2969-4971-4C92-9877-1273802BADB9}"/>
              </a:ext>
            </a:extLst>
          </p:cNvPr>
          <p:cNvSpPr>
            <a:spLocks noChangeArrowheads="1"/>
          </p:cNvSpPr>
          <p:nvPr/>
        </p:nvSpPr>
        <p:spPr bwMode="auto">
          <a:xfrm>
            <a:off x="647700" y="1525588"/>
            <a:ext cx="3200400" cy="2438400"/>
          </a:xfrm>
          <a:prstGeom prst="ellipse">
            <a:avLst/>
          </a:prstGeom>
          <a:solidFill>
            <a:schemeClr val="accent1"/>
          </a:solidFill>
          <a:ln w="9525">
            <a:round/>
            <a:headEnd/>
            <a:tailEnd/>
          </a:ln>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p:spPr>
        <p:txBody>
          <a:bodyPr wrap="none" anchor="ctr">
            <a:flatTx/>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10244" name="Oval 4">
            <a:extLst>
              <a:ext uri="{FF2B5EF4-FFF2-40B4-BE49-F238E27FC236}">
                <a16:creationId xmlns:a16="http://schemas.microsoft.com/office/drawing/2014/main" id="{FD5242D0-FA8A-4445-A47E-5F4E60142FE5}"/>
              </a:ext>
            </a:extLst>
          </p:cNvPr>
          <p:cNvSpPr>
            <a:spLocks noChangeArrowheads="1"/>
          </p:cNvSpPr>
          <p:nvPr/>
        </p:nvSpPr>
        <p:spPr bwMode="auto">
          <a:xfrm>
            <a:off x="1371600" y="3071855"/>
            <a:ext cx="1752600" cy="685800"/>
          </a:xfrm>
          <a:prstGeom prst="ellipse">
            <a:avLst/>
          </a:prstGeom>
          <a:solidFill>
            <a:schemeClr val="bg1"/>
          </a:solidFill>
          <a:ln w="9525">
            <a:round/>
            <a:headEnd/>
            <a:tailEnd/>
          </a:ln>
          <a:scene3d>
            <a:camera prst="legacyPerspectiveBottom"/>
            <a:lightRig rig="legacyFlat3" dir="t"/>
          </a:scene3d>
          <a:sp3d extrusionH="887400" prstMaterial="legacyMatte">
            <a:bevelT w="13500" h="13500" prst="angle"/>
            <a:bevelB w="13500" h="13500" prst="angle"/>
            <a:extrusionClr>
              <a:schemeClr val="bg1"/>
            </a:extrusionClr>
            <a:contourClr>
              <a:schemeClr val="bg1"/>
            </a:contourClr>
          </a:sp3d>
        </p:spPr>
        <p:txBody>
          <a:bodyPr wrap="none" anchor="ctr">
            <a:flatTx/>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a:ln>
                  <a:noFill/>
                </a:ln>
                <a:solidFill>
                  <a:srgbClr val="44546A"/>
                </a:solidFill>
                <a:effectLst/>
                <a:uLnTx/>
                <a:uFillTx/>
                <a:latin typeface="Arial" panose="020B0604020202020204" pitchFamily="34" charset="0"/>
                <a:ea typeface="ＭＳ Ｐゴシック" panose="020B0600070205080204" pitchFamily="34" charset="-128"/>
                <a:cs typeface="Arial" panose="020B0604020202020204" pitchFamily="34" charset="0"/>
              </a:rPr>
              <a:t>Sample</a:t>
            </a:r>
            <a:endParaRPr kumimoji="0" lang="en-US" altLang="en-US" sz="2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10245" name="Text Box 5">
            <a:extLst>
              <a:ext uri="{FF2B5EF4-FFF2-40B4-BE49-F238E27FC236}">
                <a16:creationId xmlns:a16="http://schemas.microsoft.com/office/drawing/2014/main" id="{35B9370F-9FDD-4BFA-ACF4-ADC87D2A8398}"/>
              </a:ext>
            </a:extLst>
          </p:cNvPr>
          <p:cNvSpPr txBox="1">
            <a:spLocks noChangeArrowheads="1"/>
          </p:cNvSpPr>
          <p:nvPr/>
        </p:nvSpPr>
        <p:spPr bwMode="auto">
          <a:xfrm>
            <a:off x="1227931" y="2157455"/>
            <a:ext cx="203993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Target</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Population</a:t>
            </a:r>
            <a:endParaRPr kumimoji="0" lang="en-US" alt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10246" name="Oval 6">
            <a:extLst>
              <a:ext uri="{FF2B5EF4-FFF2-40B4-BE49-F238E27FC236}">
                <a16:creationId xmlns:a16="http://schemas.microsoft.com/office/drawing/2014/main" id="{4B2F2CD0-A4AE-4D12-B902-FBEA8B3779C4}"/>
              </a:ext>
            </a:extLst>
          </p:cNvPr>
          <p:cNvSpPr>
            <a:spLocks noChangeArrowheads="1"/>
          </p:cNvSpPr>
          <p:nvPr/>
        </p:nvSpPr>
        <p:spPr bwMode="auto">
          <a:xfrm>
            <a:off x="5634789" y="2448010"/>
            <a:ext cx="1752600" cy="685800"/>
          </a:xfrm>
          <a:prstGeom prst="ellipse">
            <a:avLst/>
          </a:prstGeom>
          <a:solidFill>
            <a:schemeClr val="bg1"/>
          </a:solidFill>
          <a:ln w="9525">
            <a:round/>
            <a:headEnd/>
            <a:tailEnd/>
          </a:ln>
          <a:scene3d>
            <a:camera prst="legacyPerspectiveBottom"/>
            <a:lightRig rig="legacyFlat3" dir="t"/>
          </a:scene3d>
          <a:sp3d extrusionH="887400" prstMaterial="legacyMatte">
            <a:bevelT w="13500" h="13500" prst="angle"/>
            <a:bevelB w="13500" h="13500" prst="angle"/>
            <a:extrusionClr>
              <a:schemeClr val="bg1"/>
            </a:extrusionClr>
            <a:contourClr>
              <a:schemeClr val="bg1"/>
            </a:contourClr>
          </a:sp3d>
        </p:spPr>
        <p:txBody>
          <a:bodyPr wrap="none" anchor="ctr">
            <a:flatTx/>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dirty="0">
                <a:ln>
                  <a:noFill/>
                </a:ln>
                <a:solidFill>
                  <a:srgbClr val="44546A"/>
                </a:solidFill>
                <a:effectLst/>
                <a:uLnTx/>
                <a:uFillTx/>
                <a:latin typeface="Arial" panose="020B0604020202020204" pitchFamily="34" charset="0"/>
                <a:ea typeface="ＭＳ Ｐゴシック" panose="020B0600070205080204" pitchFamily="34" charset="-128"/>
                <a:cs typeface="Arial" panose="020B0604020202020204" pitchFamily="34" charset="0"/>
              </a:rPr>
              <a:t>Sample</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10247" name="AutoShape 7">
            <a:extLst>
              <a:ext uri="{FF2B5EF4-FFF2-40B4-BE49-F238E27FC236}">
                <a16:creationId xmlns:a16="http://schemas.microsoft.com/office/drawing/2014/main" id="{C7B387C5-BCFA-470E-817D-AC4009D160DA}"/>
              </a:ext>
            </a:extLst>
          </p:cNvPr>
          <p:cNvSpPr>
            <a:spLocks noChangeArrowheads="1"/>
          </p:cNvSpPr>
          <p:nvPr/>
        </p:nvSpPr>
        <p:spPr bwMode="auto">
          <a:xfrm>
            <a:off x="3471113" y="2608580"/>
            <a:ext cx="2209800" cy="381000"/>
          </a:xfrm>
          <a:prstGeom prst="rightArrow">
            <a:avLst>
              <a:gd name="adj1" fmla="val 50000"/>
              <a:gd name="adj2" fmla="val 145000"/>
            </a:avLst>
          </a:prstGeom>
          <a:solidFill>
            <a:schemeClr val="accent2"/>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ahoma" panose="020B0604030504040204" pitchFamily="34" charset="0"/>
              <a:ea typeface="ＭＳ Ｐゴシック" panose="020B0600070205080204" pitchFamily="34" charset="-128"/>
              <a:cs typeface="+mn-cs"/>
            </a:endParaRPr>
          </a:p>
        </p:txBody>
      </p:sp>
      <p:sp>
        <p:nvSpPr>
          <p:cNvPr id="2" name="TextBox 1">
            <a:extLst>
              <a:ext uri="{FF2B5EF4-FFF2-40B4-BE49-F238E27FC236}">
                <a16:creationId xmlns:a16="http://schemas.microsoft.com/office/drawing/2014/main" id="{78327558-9463-485A-B618-3ACF3B37141B}"/>
              </a:ext>
            </a:extLst>
          </p:cNvPr>
          <p:cNvSpPr txBox="1"/>
          <p:nvPr/>
        </p:nvSpPr>
        <p:spPr>
          <a:xfrm>
            <a:off x="162560" y="27057"/>
            <a:ext cx="867664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MY" sz="4400" b="1" i="0" u="none" strike="noStrike" kern="1200" cap="none" spc="0" normalizeH="0" baseline="0" noProof="0" dirty="0">
                <a:ln>
                  <a:noFill/>
                </a:ln>
                <a:solidFill>
                  <a:srgbClr val="FF0000"/>
                </a:solidFill>
                <a:effectLst/>
                <a:uLnTx/>
                <a:uFillTx/>
                <a:latin typeface="Calibri" panose="020F0502020204030204"/>
                <a:ea typeface="+mn-ea"/>
                <a:cs typeface="+mn-cs"/>
              </a:rPr>
              <a:t>Sampling and Sample size</a:t>
            </a:r>
          </a:p>
        </p:txBody>
      </p:sp>
      <p:sp>
        <p:nvSpPr>
          <p:cNvPr id="13" name="TextBox 12">
            <a:extLst>
              <a:ext uri="{FF2B5EF4-FFF2-40B4-BE49-F238E27FC236}">
                <a16:creationId xmlns:a16="http://schemas.microsoft.com/office/drawing/2014/main" id="{3F8A2E64-8FC2-4989-BBE7-FE8927346E77}"/>
              </a:ext>
            </a:extLst>
          </p:cNvPr>
          <p:cNvSpPr txBox="1"/>
          <p:nvPr/>
        </p:nvSpPr>
        <p:spPr>
          <a:xfrm>
            <a:off x="0" y="4025943"/>
            <a:ext cx="12192000" cy="2803844"/>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Nonprobability sampling</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Most common sampling methods are: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Purposive sampling/Judgement sampling</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Select participants according to pre-selected criteria relevant to a particular research question.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Quota sampling</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If the researcher needs a specific number of participants, quota sampling is better</a:t>
            </a:r>
          </a:p>
        </p:txBody>
      </p:sp>
      <p:sp>
        <p:nvSpPr>
          <p:cNvPr id="4" name="Flowchart: Sequential Access Storage 3">
            <a:extLst>
              <a:ext uri="{FF2B5EF4-FFF2-40B4-BE49-F238E27FC236}">
                <a16:creationId xmlns:a16="http://schemas.microsoft.com/office/drawing/2014/main" id="{F7FB0A0E-34EE-5951-7BBF-109D33251648}"/>
              </a:ext>
            </a:extLst>
          </p:cNvPr>
          <p:cNvSpPr/>
          <p:nvPr/>
        </p:nvSpPr>
        <p:spPr>
          <a:xfrm flipH="1">
            <a:off x="7467602" y="901149"/>
            <a:ext cx="3590924" cy="1843640"/>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n w="0"/>
                <a:solidFill>
                  <a:schemeClr val="tx1"/>
                </a:solidFill>
                <a:effectLst>
                  <a:outerShdw blurRad="38100" dist="19050" dir="2700000" algn="tl" rotWithShape="0">
                    <a:schemeClr val="dk1">
                      <a:alpha val="40000"/>
                    </a:schemeClr>
                  </a:outerShdw>
                </a:effectLst>
              </a:rPr>
              <a:t>What is the sample size for a qualitative study</a:t>
            </a:r>
          </a:p>
        </p:txBody>
      </p:sp>
      <p:sp>
        <p:nvSpPr>
          <p:cNvPr id="5" name="Speech Bubble: Rectangle 4">
            <a:extLst>
              <a:ext uri="{FF2B5EF4-FFF2-40B4-BE49-F238E27FC236}">
                <a16:creationId xmlns:a16="http://schemas.microsoft.com/office/drawing/2014/main" id="{EB480553-BE30-C946-276A-BAEFFF71BCF1}"/>
              </a:ext>
            </a:extLst>
          </p:cNvPr>
          <p:cNvSpPr/>
          <p:nvPr/>
        </p:nvSpPr>
        <p:spPr>
          <a:xfrm>
            <a:off x="7765366" y="3573194"/>
            <a:ext cx="3293160" cy="612648"/>
          </a:xfrm>
          <a:prstGeom prst="wedgeRectCallout">
            <a:avLst>
              <a:gd name="adj1" fmla="val -70370"/>
              <a:gd name="adj2" fmla="val -1321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Purposive Sampling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0" y="122238"/>
            <a:ext cx="12072730" cy="792161"/>
          </a:xfrm>
          <a:solidFill>
            <a:schemeClr val="bg1"/>
          </a:solidFill>
        </p:spPr>
        <p:txBody>
          <a:bodyPr>
            <a:normAutofit fontScale="90000"/>
          </a:bodyPr>
          <a:lstStyle/>
          <a:p>
            <a:pPr>
              <a:lnSpc>
                <a:spcPts val="2700"/>
              </a:lnSpc>
            </a:pPr>
            <a:r>
              <a:rPr lang="en-US" sz="4800" b="1" dirty="0">
                <a:solidFill>
                  <a:srgbClr val="FF0000"/>
                </a:solidFill>
                <a:latin typeface="Aharoni" panose="02010803020104030203" pitchFamily="2" charset="-79"/>
                <a:cs typeface="Aharoni" panose="02010803020104030203" pitchFamily="2" charset="-79"/>
              </a:rPr>
              <a:t>Sampling</a:t>
            </a:r>
            <a:r>
              <a:rPr lang="en-US" sz="4800" b="1" dirty="0">
                <a:solidFill>
                  <a:srgbClr val="FF0000"/>
                </a:solidFill>
              </a:rPr>
              <a:t>: Sample size</a:t>
            </a:r>
            <a:r>
              <a:rPr lang="en-US" b="1" dirty="0">
                <a:solidFill>
                  <a:srgbClr val="FF0000"/>
                </a:solidFill>
              </a:rPr>
              <a:t> </a:t>
            </a:r>
            <a:r>
              <a:rPr lang="en-US" sz="3100" b="1" dirty="0">
                <a:solidFill>
                  <a:srgbClr val="002060"/>
                </a:solidFill>
              </a:rPr>
              <a:t>Based on the phenomena to be studied</a:t>
            </a:r>
            <a:br>
              <a:rPr lang="en-US" b="1" dirty="0">
                <a:solidFill>
                  <a:srgbClr val="FF0000"/>
                </a:solidFill>
              </a:rPr>
            </a:br>
            <a:endParaRPr lang="en-US" sz="2800" b="1" dirty="0">
              <a:solidFill>
                <a:srgbClr val="FF0000"/>
              </a:solidFill>
            </a:endParaRPr>
          </a:p>
        </p:txBody>
      </p:sp>
      <p:sp>
        <p:nvSpPr>
          <p:cNvPr id="32771" name="Content Placeholder 2"/>
          <p:cNvSpPr>
            <a:spLocks noGrp="1"/>
          </p:cNvSpPr>
          <p:nvPr>
            <p:ph idx="1"/>
          </p:nvPr>
        </p:nvSpPr>
        <p:spPr>
          <a:xfrm>
            <a:off x="119270" y="914399"/>
            <a:ext cx="12072730" cy="3604591"/>
          </a:xfrm>
          <a:solidFill>
            <a:schemeClr val="bg1"/>
          </a:solidFill>
        </p:spPr>
        <p:txBody>
          <a:bodyPr>
            <a:normAutofit/>
          </a:bodyPr>
          <a:lstStyle/>
          <a:p>
            <a:pPr marL="285750" indent="-285750">
              <a:lnSpc>
                <a:spcPts val="2700"/>
              </a:lnSpc>
              <a:spcBef>
                <a:spcPts val="0"/>
              </a:spcBef>
            </a:pPr>
            <a:r>
              <a:rPr lang="en-US" b="1" dirty="0">
                <a:solidFill>
                  <a:srgbClr val="0070C0"/>
                </a:solidFill>
              </a:rPr>
              <a:t>There are no specific rules when determining an appropriate sample size in qualitative research.  Qualitative sample size may best be determined by the time allotted, resources available, and study objectives (Patton, 1990).</a:t>
            </a:r>
          </a:p>
          <a:p>
            <a:pPr>
              <a:lnSpc>
                <a:spcPts val="2900"/>
              </a:lnSpc>
            </a:pPr>
            <a:r>
              <a:rPr lang="en-US" sz="3200" dirty="0"/>
              <a:t>Two general guidelines: the number of participants is sufficient when…</a:t>
            </a:r>
          </a:p>
          <a:p>
            <a:pPr lvl="1">
              <a:lnSpc>
                <a:spcPts val="2900"/>
              </a:lnSpc>
            </a:pPr>
            <a:r>
              <a:rPr lang="en-US" dirty="0"/>
              <a:t>the extent to which the selected participants represent the range of potential participants in the setting</a:t>
            </a:r>
          </a:p>
          <a:p>
            <a:pPr lvl="1">
              <a:lnSpc>
                <a:spcPts val="2900"/>
              </a:lnSpc>
            </a:pPr>
            <a:r>
              <a:rPr lang="en-US" dirty="0"/>
              <a:t>the point at which the data gathered begin to be redundant </a:t>
            </a:r>
            <a:r>
              <a:rPr lang="en-US" b="1" dirty="0">
                <a:solidFill>
                  <a:srgbClr val="FF0000"/>
                </a:solidFill>
              </a:rPr>
              <a:t>(data saturation</a:t>
            </a:r>
            <a:r>
              <a:rPr lang="en-US" sz="2800" b="1" dirty="0">
                <a:solidFill>
                  <a:srgbClr val="FF0000"/>
                </a:solidFill>
              </a:rPr>
              <a:t>)</a:t>
            </a:r>
          </a:p>
        </p:txBody>
      </p:sp>
      <p:sp>
        <p:nvSpPr>
          <p:cNvPr id="2" name="Rectangle 1"/>
          <p:cNvSpPr/>
          <p:nvPr/>
        </p:nvSpPr>
        <p:spPr>
          <a:xfrm>
            <a:off x="59636" y="4734342"/>
            <a:ext cx="12191998" cy="2123658"/>
          </a:xfrm>
          <a:prstGeom prst="rect">
            <a:avLst/>
          </a:prstGeom>
          <a:solidFill>
            <a:schemeClr val="bg1"/>
          </a:solidFill>
          <a:ln>
            <a:solidFill>
              <a:schemeClr val="accent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Saturation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 situation in data analysis where participants’ descriptions become repetitive and confirm previously collected data</a:t>
            </a:r>
          </a:p>
          <a:p>
            <a:pPr marL="7429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An indication that data analysis is complete</a:t>
            </a:r>
          </a:p>
          <a:p>
            <a:pPr marL="7429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When data analysis is complete, data collection is terminated</a:t>
            </a:r>
          </a:p>
        </p:txBody>
      </p:sp>
      <p:sp>
        <p:nvSpPr>
          <p:cNvPr id="3" name="Footer Placeholder 2"/>
          <p:cNvSpPr>
            <a:spLocks noGrp="1"/>
          </p:cNvSpPr>
          <p:nvPr>
            <p:ph type="ftr" sz="quarter" idx="10"/>
          </p:nvPr>
        </p:nvSpPr>
        <p:spPr>
          <a:xfrm>
            <a:off x="9508434" y="6370637"/>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rPr>
              <a:t>Dr Jugindar Singh</a:t>
            </a:r>
          </a:p>
        </p:txBody>
      </p:sp>
    </p:spTree>
    <p:extLst>
      <p:ext uri="{BB962C8B-B14F-4D97-AF65-F5344CB8AC3E}">
        <p14:creationId xmlns:p14="http://schemas.microsoft.com/office/powerpoint/2010/main" val="1663972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0" y="12544"/>
            <a:ext cx="12191999" cy="715962"/>
          </a:xfrm>
          <a:solidFill>
            <a:schemeClr val="bg1"/>
          </a:solidFill>
          <a:ln>
            <a:solidFill>
              <a:schemeClr val="accent1"/>
            </a:solidFill>
          </a:ln>
        </p:spPr>
        <p:txBody>
          <a:bodyPr>
            <a:normAutofit fontScale="90000"/>
          </a:bodyPr>
          <a:lstStyle/>
          <a:p>
            <a:pPr>
              <a:lnSpc>
                <a:spcPts val="2700"/>
              </a:lnSpc>
            </a:pPr>
            <a:br>
              <a:rPr lang="en-US" sz="4800" b="1" dirty="0">
                <a:solidFill>
                  <a:srgbClr val="FF0000"/>
                </a:solidFill>
                <a:latin typeface="Aharoni" panose="02010803020104030203" pitchFamily="2" charset="-79"/>
                <a:cs typeface="Aharoni" panose="02010803020104030203" pitchFamily="2" charset="-79"/>
              </a:rPr>
            </a:br>
            <a:r>
              <a:rPr lang="en-US" sz="4800" b="1" dirty="0">
                <a:solidFill>
                  <a:srgbClr val="FF0000"/>
                </a:solidFill>
                <a:latin typeface="Aharoni" panose="02010803020104030203" pitchFamily="2" charset="-79"/>
                <a:cs typeface="Aharoni" panose="02010803020104030203" pitchFamily="2" charset="-79"/>
              </a:rPr>
              <a:t>Sampling:</a:t>
            </a:r>
            <a:r>
              <a:rPr lang="en-US" sz="4800" b="1" dirty="0">
                <a:solidFill>
                  <a:srgbClr val="FF0000"/>
                </a:solidFill>
              </a:rPr>
              <a:t> Sample size </a:t>
            </a:r>
            <a:r>
              <a:rPr lang="en-US" sz="3100" b="1" dirty="0">
                <a:solidFill>
                  <a:srgbClr val="002060"/>
                </a:solidFill>
              </a:rPr>
              <a:t>Saunders et al., 2012</a:t>
            </a:r>
            <a:r>
              <a:rPr lang="en-US" sz="2700" b="1" dirty="0">
                <a:solidFill>
                  <a:srgbClr val="002060"/>
                </a:solidFill>
              </a:rPr>
              <a:t> </a:t>
            </a:r>
            <a:br>
              <a:rPr lang="en-US" b="1" dirty="0">
                <a:solidFill>
                  <a:srgbClr val="FF0000"/>
                </a:solidFill>
              </a:rPr>
            </a:br>
            <a:endParaRPr lang="en-US" sz="2800" b="1" dirty="0">
              <a:solidFill>
                <a:srgbClr val="FF0000"/>
              </a:solidFill>
            </a:endParaRPr>
          </a:p>
        </p:txBody>
      </p:sp>
      <p:pic>
        <p:nvPicPr>
          <p:cNvPr id="4" name="Content Placeholder 3"/>
          <p:cNvPicPr>
            <a:picLocks noGrp="1" noChangeAspect="1"/>
          </p:cNvPicPr>
          <p:nvPr>
            <p:ph idx="1"/>
          </p:nvPr>
        </p:nvPicPr>
        <p:blipFill>
          <a:blip r:embed="rId2"/>
          <a:stretch>
            <a:fillRect/>
          </a:stretch>
        </p:blipFill>
        <p:spPr>
          <a:xfrm>
            <a:off x="-1" y="514767"/>
            <a:ext cx="12192000" cy="2914233"/>
          </a:xfrm>
          <a:prstGeom prst="rect">
            <a:avLst/>
          </a:prstGeom>
        </p:spPr>
      </p:pic>
      <p:sp>
        <p:nvSpPr>
          <p:cNvPr id="2" name="Rectangle 1"/>
          <p:cNvSpPr/>
          <p:nvPr/>
        </p:nvSpPr>
        <p:spPr>
          <a:xfrm>
            <a:off x="0" y="4229355"/>
            <a:ext cx="12192000" cy="2616101"/>
          </a:xfrm>
          <a:prstGeom prst="rect">
            <a:avLst/>
          </a:prstGeom>
          <a:solidFill>
            <a:schemeClr val="bg1"/>
          </a:solidFill>
          <a:ln>
            <a:solidFill>
              <a:schemeClr val="accent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Saturation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 situation in data analysis where participants’ descriptions become repetitive and confirm previously collected data</a:t>
            </a:r>
          </a:p>
          <a:p>
            <a:pPr marL="7429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An indication that data analysis is complete</a:t>
            </a:r>
          </a:p>
          <a:p>
            <a:pPr marL="7429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When data analysis is complete, data collection is terminated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Calibri" panose="020F0502020204030204"/>
                <a:ea typeface="+mn-ea"/>
                <a:cs typeface="+mn-cs"/>
              </a:rPr>
              <a:t>Saturation </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occurs when adding more participants to the study does not result in additional perspectives or information. </a:t>
            </a:r>
            <a:r>
              <a:rPr kumimoji="0" lang="de-DE" sz="2400" b="0" i="0" u="none" strike="noStrike" kern="1200" cap="none" spc="0" normalizeH="0" baseline="0" noProof="0" dirty="0">
                <a:ln>
                  <a:noFill/>
                </a:ln>
                <a:solidFill>
                  <a:srgbClr val="002060"/>
                </a:solidFill>
                <a:effectLst/>
                <a:uLnTx/>
                <a:uFillTx/>
                <a:latin typeface="Calibri" panose="020F0502020204030204"/>
                <a:ea typeface="+mn-ea"/>
                <a:cs typeface="+mn-cs"/>
              </a:rPr>
              <a:t>Glaser, B. &amp; Strauss, A</a:t>
            </a:r>
            <a:r>
              <a:rPr kumimoji="0" lang="de-DE" sz="2000" b="1" i="0" u="none" strike="noStrike" kern="1200" cap="none" spc="0" normalizeH="0" baseline="0" noProof="0" dirty="0">
                <a:ln>
                  <a:noFill/>
                </a:ln>
                <a:solidFill>
                  <a:srgbClr val="0070C0"/>
                </a:solidFill>
                <a:effectLst/>
                <a:uLnTx/>
                <a:uFillTx/>
                <a:latin typeface="Calibri" panose="020F0502020204030204"/>
                <a:ea typeface="+mn-ea"/>
                <a:cs typeface="+mn-cs"/>
              </a:rPr>
              <a:t>. (1967)</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Footer Placeholder 2"/>
          <p:cNvSpPr>
            <a:spLocks noGrp="1"/>
          </p:cNvSpPr>
          <p:nvPr>
            <p:ph type="ftr" sz="quarter" idx="10"/>
          </p:nvPr>
        </p:nvSpPr>
        <p:spPr>
          <a:xfrm>
            <a:off x="9448801" y="6548121"/>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rPr>
              <a:t>Dr Jugindar Singh</a:t>
            </a:r>
          </a:p>
        </p:txBody>
      </p:sp>
      <p:sp>
        <p:nvSpPr>
          <p:cNvPr id="5" name="Rectangle 4"/>
          <p:cNvSpPr/>
          <p:nvPr/>
        </p:nvSpPr>
        <p:spPr>
          <a:xfrm>
            <a:off x="1" y="3429000"/>
            <a:ext cx="12191999"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SlimbachStd-Book"/>
                <a:ea typeface="+mn-ea"/>
                <a:cs typeface="+mn-cs"/>
              </a:rPr>
              <a:t>For a general study, you should expect to undertake between 5 and 30 interviews (Creswell 2013).</a:t>
            </a: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6250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E2351-2991-467B-872D-531FFF3D2768}"/>
              </a:ext>
            </a:extLst>
          </p:cNvPr>
          <p:cNvSpPr>
            <a:spLocks noGrp="1"/>
          </p:cNvSpPr>
          <p:nvPr>
            <p:ph type="title"/>
          </p:nvPr>
        </p:nvSpPr>
        <p:spPr>
          <a:xfrm>
            <a:off x="0" y="20467"/>
            <a:ext cx="10515600" cy="315912"/>
          </a:xfrm>
        </p:spPr>
        <p:txBody>
          <a:bodyPr>
            <a:normAutofit fontScale="90000"/>
          </a:bodyPr>
          <a:lstStyle/>
          <a:p>
            <a:r>
              <a:rPr lang="en-MY" b="1" dirty="0">
                <a:solidFill>
                  <a:srgbClr val="FF0000"/>
                </a:solidFill>
              </a:rPr>
              <a:t>Sample Size </a:t>
            </a:r>
            <a:r>
              <a:rPr lang="en-MY" dirty="0"/>
              <a:t>– Rule of Thumb</a:t>
            </a:r>
          </a:p>
        </p:txBody>
      </p:sp>
      <p:sp>
        <p:nvSpPr>
          <p:cNvPr id="5" name="TextBox 4">
            <a:extLst>
              <a:ext uri="{FF2B5EF4-FFF2-40B4-BE49-F238E27FC236}">
                <a16:creationId xmlns:a16="http://schemas.microsoft.com/office/drawing/2014/main" id="{EFF3FB0C-01BA-4DF2-BF28-4FE31C7B7359}"/>
              </a:ext>
            </a:extLst>
          </p:cNvPr>
          <p:cNvSpPr txBox="1"/>
          <p:nvPr/>
        </p:nvSpPr>
        <p:spPr>
          <a:xfrm>
            <a:off x="0" y="336379"/>
            <a:ext cx="9231086" cy="6463308"/>
          </a:xfrm>
          <a:prstGeom prst="rect">
            <a:avLst/>
          </a:prstGeom>
          <a:noFill/>
          <a:ln>
            <a:solidFill>
              <a:schemeClr val="accent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Creswell (2013)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Recommends 20–30 informants for a grounded theory study, 4–5 cases per study for case study research and 2 or 3 for narrative research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Dukes (1984)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Recommends 3–10 participants in a phenomenological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srgbClr val="002060"/>
                </a:solidFill>
                <a:effectLst/>
                <a:uLnTx/>
                <a:uFillTx/>
                <a:latin typeface="Calibri" panose="020F0502020204030204"/>
                <a:ea typeface="+mn-ea"/>
                <a:cs typeface="+mn-cs"/>
              </a:rPr>
              <a:t>Kuzel</a:t>
            </a: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 (1999)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Recommends 5–8 participants in a homogeneous sample (or homogeneous subgroups within a sample) or 12–20 if looking for disconfirming evidence or to achieve maximum variation sampling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Lincoln and Guba (1985, p. 235)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Recommend between 12 and 20 participants in interview studies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Marshall, Cardon, Poddar, and Fontenot (2013)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Recommend 20–30 interviews for grounded theory studies and 15–30 for single-case studies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Morse (1994, 2000) Morse (1994)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Recommends at least 6 participants for phenomenological studies and approximately 35 for studies based in grounded theory, ethnography and ethnoscience. T</a:t>
            </a:r>
            <a:r>
              <a:rPr kumimoji="0" lang="en-US" sz="1800" b="0" i="0" u="none" strike="noStrike" kern="1200" cap="none" spc="0" normalizeH="0" baseline="0" noProof="0" dirty="0">
                <a:ln>
                  <a:noFill/>
                </a:ln>
                <a:solidFill>
                  <a:srgbClr val="FF0000"/>
                </a:solidFill>
                <a:effectLst/>
                <a:uLnTx/>
                <a:uFillTx/>
                <a:latin typeface="Calibri" panose="020F0502020204030204"/>
                <a:ea typeface="+mn-ea"/>
                <a:cs typeface="+mn-cs"/>
              </a:rPr>
              <a:t>he number of interviews per informant is important, as well as the number of informants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Parse (1990)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Recommends 2–10 participants in order to achieve ‘redundancy or saturation’ (p.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Ray (1994)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Suggests that phenomenological studies usually focus on a group of between 8 and 12 people, but may also focus on just a single person (p. 127)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Sandelowski, 1995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Ten may be adequate for sampling among a homogenous population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18D5934-9B13-4106-8109-E2F9FDCA9E9A}"/>
              </a:ext>
            </a:extLst>
          </p:cNvPr>
          <p:cNvSpPr txBox="1"/>
          <p:nvPr/>
        </p:nvSpPr>
        <p:spPr>
          <a:xfrm>
            <a:off x="9231086" y="85262"/>
            <a:ext cx="2979056" cy="6370975"/>
          </a:xfrm>
          <a:prstGeom prst="rect">
            <a:avLst/>
          </a:prstGeom>
          <a:noFill/>
          <a:ln>
            <a:solidFill>
              <a:schemeClr val="accent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Saturation Point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Urquhart </a:t>
            </a:r>
            <a:r>
              <a:rPr kumimoji="0" lang="en-US" sz="2000" b="1" i="0" u="none" strike="noStrike" kern="1200" cap="none" spc="0" normalizeH="0" baseline="0" noProof="0" dirty="0">
                <a:ln>
                  <a:noFill/>
                </a:ln>
                <a:solidFill>
                  <a:srgbClr val="002060"/>
                </a:solidFill>
                <a:effectLst/>
                <a:uLnTx/>
                <a:uFillTx/>
                <a:latin typeface="Calibri" panose="020F0502020204030204"/>
                <a:ea typeface="+mn-ea"/>
                <a:cs typeface="+mn-cs"/>
              </a:rPr>
              <a:t>(2013: p. 194)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defines saturation as: ‘the point in coding when you find that no new codes occur in the data. There are mounting instances of the same codes, but no new ones’,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Given (2016: p. 135)</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considers saturation as the point at which ‘additional data do not lead to any new emergent themes’</a:t>
            </a:r>
            <a:endParaRPr kumimoji="0" lang="en-MY"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5720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017FE-AEC2-4EF6-A044-5786167AAA23}"/>
              </a:ext>
            </a:extLst>
          </p:cNvPr>
          <p:cNvSpPr>
            <a:spLocks noGrp="1"/>
          </p:cNvSpPr>
          <p:nvPr>
            <p:ph type="title"/>
          </p:nvPr>
        </p:nvSpPr>
        <p:spPr>
          <a:xfrm>
            <a:off x="0" y="0"/>
            <a:ext cx="12192000" cy="491218"/>
          </a:xfrm>
        </p:spPr>
        <p:txBody>
          <a:bodyPr>
            <a:normAutofit fontScale="90000"/>
          </a:bodyPr>
          <a:lstStyle/>
          <a:p>
            <a:r>
              <a:rPr lang="en-MY" dirty="0">
                <a:solidFill>
                  <a:srgbClr val="FF0000"/>
                </a:solidFill>
              </a:rPr>
              <a:t>Sample size</a:t>
            </a:r>
          </a:p>
        </p:txBody>
      </p:sp>
      <p:graphicFrame>
        <p:nvGraphicFramePr>
          <p:cNvPr id="6" name="Table 6">
            <a:extLst>
              <a:ext uri="{FF2B5EF4-FFF2-40B4-BE49-F238E27FC236}">
                <a16:creationId xmlns:a16="http://schemas.microsoft.com/office/drawing/2014/main" id="{31613A5C-9BD3-49C5-B797-AE82C1E44C14}"/>
              </a:ext>
            </a:extLst>
          </p:cNvPr>
          <p:cNvGraphicFramePr>
            <a:graphicFrameLocks noGrp="1"/>
          </p:cNvGraphicFramePr>
          <p:nvPr>
            <p:extLst>
              <p:ext uri="{D42A27DB-BD31-4B8C-83A1-F6EECF244321}">
                <p14:modId xmlns:p14="http://schemas.microsoft.com/office/powerpoint/2010/main" val="1079192839"/>
              </p:ext>
            </p:extLst>
          </p:nvPr>
        </p:nvGraphicFramePr>
        <p:xfrm>
          <a:off x="0" y="646331"/>
          <a:ext cx="12192000" cy="6217920"/>
        </p:xfrm>
        <a:graphic>
          <a:graphicData uri="http://schemas.openxmlformats.org/drawingml/2006/table">
            <a:tbl>
              <a:tblPr firstRow="1" bandRow="1">
                <a:tableStyleId>{9D7B26C5-4107-4FEC-AEDC-1716B250A1EF}</a:tableStyleId>
              </a:tblPr>
              <a:tblGrid>
                <a:gridCol w="5006715">
                  <a:extLst>
                    <a:ext uri="{9D8B030D-6E8A-4147-A177-3AD203B41FA5}">
                      <a16:colId xmlns:a16="http://schemas.microsoft.com/office/drawing/2014/main" val="3569709973"/>
                    </a:ext>
                  </a:extLst>
                </a:gridCol>
                <a:gridCol w="7185285">
                  <a:extLst>
                    <a:ext uri="{9D8B030D-6E8A-4147-A177-3AD203B41FA5}">
                      <a16:colId xmlns:a16="http://schemas.microsoft.com/office/drawing/2014/main" val="4259548089"/>
                    </a:ext>
                  </a:extLst>
                </a:gridCol>
              </a:tblGrid>
              <a:tr h="293038">
                <a:tc>
                  <a:txBody>
                    <a:bodyPr/>
                    <a:lstStyle/>
                    <a:p>
                      <a:r>
                        <a:rPr lang="en-MY" sz="2000" dirty="0"/>
                        <a:t>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MY" sz="2000" dirty="0"/>
                        <a:t>Sample size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6078096"/>
                  </a:ext>
                </a:extLst>
              </a:tr>
              <a:tr h="597068">
                <a:tc>
                  <a:txBody>
                    <a:bodyPr/>
                    <a:lstStyle/>
                    <a:p>
                      <a:r>
                        <a:rPr lang="en-US" sz="2000" b="1" dirty="0"/>
                        <a:t>Saunders, M. N., &amp; Townsend, K. (2016). </a:t>
                      </a:r>
                      <a:endParaRPr lang="en-MY"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Norm of 15−60 participants, alongside credible numbers for planning interview research</a:t>
                      </a:r>
                      <a:endParaRPr lang="en-MY"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2379778"/>
                  </a:ext>
                </a:extLst>
              </a:tr>
              <a:tr h="293038">
                <a:tc>
                  <a:txBody>
                    <a:bodyPr/>
                    <a:lstStyle/>
                    <a:p>
                      <a:r>
                        <a:rPr lang="en-US" sz="2000" dirty="0"/>
                        <a:t>Brinkmann and </a:t>
                      </a:r>
                      <a:r>
                        <a:rPr lang="en-US" sz="2000" dirty="0" err="1"/>
                        <a:t>Kvale</a:t>
                      </a:r>
                      <a:r>
                        <a:rPr lang="en-US" sz="2000" dirty="0"/>
                        <a:t> (2015)</a:t>
                      </a:r>
                      <a:endParaRPr lang="en-MY"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Recommend between five and 25 dependent upon purpose. </a:t>
                      </a:r>
                      <a:endParaRPr lang="en-MY"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8248406"/>
                  </a:ext>
                </a:extLst>
              </a:tr>
              <a:tr h="505792">
                <a:tc>
                  <a:txBody>
                    <a:bodyPr/>
                    <a:lstStyle/>
                    <a:p>
                      <a:r>
                        <a:rPr lang="en-US" sz="2000" dirty="0"/>
                        <a:t>Bertaux (1981) </a:t>
                      </a:r>
                    </a:p>
                    <a:p>
                      <a:endParaRPr lang="en-MY"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MY" sz="2000" dirty="0"/>
                        <a:t>up to 15 participants</a:t>
                      </a:r>
                    </a:p>
                    <a:p>
                      <a:endParaRPr lang="en-MY"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8032895"/>
                  </a:ext>
                </a:extLst>
              </a:tr>
              <a:tr h="0">
                <a:tc>
                  <a:txBody>
                    <a:bodyPr/>
                    <a:lstStyle/>
                    <a:p>
                      <a:r>
                        <a:rPr lang="en-US" sz="2000" dirty="0" err="1"/>
                        <a:t>Kuzel</a:t>
                      </a:r>
                      <a:r>
                        <a:rPr lang="en-US" sz="2000" dirty="0"/>
                        <a:t> (1992)</a:t>
                      </a:r>
                      <a:endParaRPr lang="en-MY"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Where the population of interest (and the participants to be chosen) is homogeneous, </a:t>
                      </a:r>
                      <a:r>
                        <a:rPr lang="en-US" sz="2000" dirty="0">
                          <a:solidFill>
                            <a:srgbClr val="FF0000"/>
                          </a:solidFill>
                        </a:rPr>
                        <a:t>six to eight </a:t>
                      </a:r>
                      <a:r>
                        <a:rPr lang="en-US" sz="2000" dirty="0"/>
                        <a:t>participants are likely to be sufficient, whereas for heterogeneous populations </a:t>
                      </a:r>
                      <a:r>
                        <a:rPr lang="en-US" sz="2000" dirty="0">
                          <a:solidFill>
                            <a:srgbClr val="FF0000"/>
                          </a:solidFill>
                        </a:rPr>
                        <a:t>12−20</a:t>
                      </a:r>
                    </a:p>
                    <a:p>
                      <a:r>
                        <a:rPr lang="en-US" sz="2000" dirty="0"/>
                        <a:t>participants are likely to be needed.</a:t>
                      </a:r>
                      <a:endParaRPr lang="en-MY"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2812237"/>
                  </a:ext>
                </a:extLst>
              </a:tr>
              <a:tr h="293038">
                <a:tc>
                  <a:txBody>
                    <a:bodyPr/>
                    <a:lstStyle/>
                    <a:p>
                      <a:r>
                        <a:rPr lang="en-US" sz="2000" dirty="0"/>
                        <a:t>Creswell (2007)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For grounded theory strategies, 20−30 participants, </a:t>
                      </a:r>
                    </a:p>
                    <a:p>
                      <a:r>
                        <a:rPr lang="en-US" sz="2000" b="1" dirty="0">
                          <a:solidFill>
                            <a:srgbClr val="FF0000"/>
                          </a:solidFill>
                        </a:rPr>
                        <a:t>Between three and five interviews per case for case-study strategies</a:t>
                      </a:r>
                      <a:endParaRPr lang="en-MY" sz="20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4712813"/>
                  </a:ext>
                </a:extLst>
              </a:tr>
              <a:tr h="293038">
                <a:tc>
                  <a:txBody>
                    <a:bodyPr/>
                    <a:lstStyle/>
                    <a:p>
                      <a:r>
                        <a:rPr lang="en-US" sz="2000" dirty="0"/>
                        <a:t>Morse (1994). </a:t>
                      </a:r>
                      <a:endParaRPr lang="en-MY"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MY" sz="2000" dirty="0"/>
                        <a:t>Suggests approximately 35 for grounded theory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0162074"/>
                  </a:ext>
                </a:extLst>
              </a:tr>
              <a:tr h="293038">
                <a:tc>
                  <a:txBody>
                    <a:bodyPr/>
                    <a:lstStyle/>
                    <a:p>
                      <a:r>
                        <a:rPr lang="en-MY" sz="2000" dirty="0"/>
                        <a:t>Saunders (2012),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A range of four to 12 participants as likely to be sufficient when chosen from populations considered homogeneous, and 12−30 participants when chosen from populations considered heterogeneous</a:t>
                      </a:r>
                      <a:endParaRPr lang="en-MY"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2773803"/>
                  </a:ext>
                </a:extLst>
              </a:tr>
            </a:tbl>
          </a:graphicData>
        </a:graphic>
      </p:graphicFrame>
      <p:sp>
        <p:nvSpPr>
          <p:cNvPr id="8" name="TextBox 7">
            <a:extLst>
              <a:ext uri="{FF2B5EF4-FFF2-40B4-BE49-F238E27FC236}">
                <a16:creationId xmlns:a16="http://schemas.microsoft.com/office/drawing/2014/main" id="{F0AA0D22-92B2-4148-A4B5-E0744F842839}"/>
              </a:ext>
            </a:extLst>
          </p:cNvPr>
          <p:cNvSpPr txBox="1"/>
          <p:nvPr/>
        </p:nvSpPr>
        <p:spPr>
          <a:xfrm>
            <a:off x="2503357" y="0"/>
            <a:ext cx="9688643"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Saunders, M. N., &amp; Townsend, K. (2016). Reporting and justifying the number of interview participants in organization and workplace research. British Journal of Management, 27(4), 836-852.</a:t>
            </a:r>
            <a:endParaRPr kumimoji="0" lang="en-MY"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2662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918ED-049D-49C6-9D41-F8CD874C8767}"/>
              </a:ext>
            </a:extLst>
          </p:cNvPr>
          <p:cNvSpPr>
            <a:spLocks noGrp="1"/>
          </p:cNvSpPr>
          <p:nvPr>
            <p:ph type="title"/>
          </p:nvPr>
        </p:nvSpPr>
        <p:spPr>
          <a:xfrm>
            <a:off x="0" y="0"/>
            <a:ext cx="12192000" cy="1325563"/>
          </a:xfrm>
        </p:spPr>
        <p:txBody>
          <a:bodyPr/>
          <a:lstStyle/>
          <a:p>
            <a:r>
              <a:rPr lang="en-MY" dirty="0">
                <a:solidFill>
                  <a:srgbClr val="FF0000"/>
                </a:solidFill>
              </a:rPr>
              <a:t>Sample Size</a:t>
            </a:r>
          </a:p>
        </p:txBody>
      </p:sp>
      <p:sp>
        <p:nvSpPr>
          <p:cNvPr id="3" name="Content Placeholder 2">
            <a:extLst>
              <a:ext uri="{FF2B5EF4-FFF2-40B4-BE49-F238E27FC236}">
                <a16:creationId xmlns:a16="http://schemas.microsoft.com/office/drawing/2014/main" id="{D9D4E438-5518-4037-AE13-BA018780AD4D}"/>
              </a:ext>
            </a:extLst>
          </p:cNvPr>
          <p:cNvSpPr>
            <a:spLocks noGrp="1"/>
          </p:cNvSpPr>
          <p:nvPr>
            <p:ph idx="1"/>
          </p:nvPr>
        </p:nvSpPr>
        <p:spPr>
          <a:xfrm>
            <a:off x="0" y="1262742"/>
            <a:ext cx="12192000" cy="5595257"/>
          </a:xfrm>
        </p:spPr>
        <p:txBody>
          <a:bodyPr>
            <a:normAutofit/>
          </a:bodyPr>
          <a:lstStyle/>
          <a:p>
            <a:pPr marL="0" indent="0">
              <a:buNone/>
            </a:pPr>
            <a:r>
              <a:rPr lang="en-US" dirty="0">
                <a:solidFill>
                  <a:srgbClr val="FF0000"/>
                </a:solidFill>
              </a:rPr>
              <a:t>Ethnography</a:t>
            </a:r>
            <a:r>
              <a:rPr lang="en-US" dirty="0"/>
              <a:t> : MORSE (1994, p.225) 30-50 interviews for both; BERNARD (2000, p.178) states that most studies are based on samples between 30-60 interviews for ethnoscience;</a:t>
            </a:r>
          </a:p>
          <a:p>
            <a:pPr marL="0" indent="0">
              <a:buNone/>
            </a:pPr>
            <a:endParaRPr lang="en-US" dirty="0"/>
          </a:p>
          <a:p>
            <a:pPr marL="0" indent="0">
              <a:buNone/>
            </a:pPr>
            <a:r>
              <a:rPr lang="en-US" dirty="0">
                <a:solidFill>
                  <a:srgbClr val="FF0000"/>
                </a:solidFill>
              </a:rPr>
              <a:t>Grounded theory </a:t>
            </a:r>
            <a:r>
              <a:rPr lang="en-US" dirty="0"/>
              <a:t>: CRESWELL (1998, p.64) 20-30; MORSE (1994, p.225) 30-50 interviews.</a:t>
            </a:r>
          </a:p>
          <a:p>
            <a:pPr marL="0" indent="0">
              <a:buNone/>
            </a:pPr>
            <a:endParaRPr lang="en-US" dirty="0"/>
          </a:p>
          <a:p>
            <a:pPr marL="0" indent="0">
              <a:buNone/>
            </a:pPr>
            <a:r>
              <a:rPr lang="en-US" dirty="0">
                <a:solidFill>
                  <a:srgbClr val="FF0000"/>
                </a:solidFill>
              </a:rPr>
              <a:t>Phenomenology</a:t>
            </a:r>
            <a:r>
              <a:rPr lang="en-US" dirty="0"/>
              <a:t>: CRESWELL (1998, p.64) five to 25; MORSE (1994, p.225) at least six;</a:t>
            </a:r>
          </a:p>
          <a:p>
            <a:pPr marL="0" indent="0">
              <a:buNone/>
            </a:pPr>
            <a:endParaRPr lang="en-US" dirty="0"/>
          </a:p>
          <a:p>
            <a:pPr marL="0" indent="0">
              <a:buNone/>
            </a:pPr>
            <a:r>
              <a:rPr lang="en-US" dirty="0">
                <a:solidFill>
                  <a:srgbClr val="FF0000"/>
                </a:solidFill>
              </a:rPr>
              <a:t>All qualitative research</a:t>
            </a:r>
            <a:r>
              <a:rPr lang="en-US" dirty="0"/>
              <a:t>: BERTAUX (1981, p.35) fifteen is the smallest acceptable sample (adapted from GUEST et al., 2006). </a:t>
            </a:r>
            <a:endParaRPr lang="en-MY" dirty="0"/>
          </a:p>
        </p:txBody>
      </p:sp>
    </p:spTree>
    <p:extLst>
      <p:ext uri="{BB962C8B-B14F-4D97-AF65-F5344CB8AC3E}">
        <p14:creationId xmlns:p14="http://schemas.microsoft.com/office/powerpoint/2010/main" val="949616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E382-BFC6-CCEE-7017-3139F05746B7}"/>
              </a:ext>
            </a:extLst>
          </p:cNvPr>
          <p:cNvSpPr>
            <a:spLocks noGrp="1"/>
          </p:cNvSpPr>
          <p:nvPr>
            <p:ph type="title"/>
          </p:nvPr>
        </p:nvSpPr>
        <p:spPr/>
        <p:txBody>
          <a:bodyPr/>
          <a:lstStyle/>
          <a:p>
            <a:r>
              <a:rPr lang="en-US"/>
              <a:t>Thank You</a:t>
            </a:r>
          </a:p>
        </p:txBody>
      </p:sp>
    </p:spTree>
    <p:extLst>
      <p:ext uri="{BB962C8B-B14F-4D97-AF65-F5344CB8AC3E}">
        <p14:creationId xmlns:p14="http://schemas.microsoft.com/office/powerpoint/2010/main" val="1211906555"/>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932</Words>
  <Application>Microsoft Office PowerPoint</Application>
  <PresentationFormat>Widescreen</PresentationFormat>
  <Paragraphs>85</Paragraphs>
  <Slides>8</Slides>
  <Notes>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8</vt:i4>
      </vt:variant>
    </vt:vector>
  </HeadingPairs>
  <TitlesOfParts>
    <vt:vector size="20" baseType="lpstr">
      <vt:lpstr>Aharoni</vt:lpstr>
      <vt:lpstr>Arial</vt:lpstr>
      <vt:lpstr>Calibri</vt:lpstr>
      <vt:lpstr>Calibri Light</vt:lpstr>
      <vt:lpstr>SlimbachStd-Book</vt:lpstr>
      <vt:lpstr>Tahoma</vt:lpstr>
      <vt:lpstr>The Hand Bold</vt:lpstr>
      <vt:lpstr>The Serif Hand Black</vt:lpstr>
      <vt:lpstr>Times New Roman</vt:lpstr>
      <vt:lpstr>SketchyVTI</vt:lpstr>
      <vt:lpstr>1_Office Theme</vt:lpstr>
      <vt:lpstr>2_Office Theme</vt:lpstr>
      <vt:lpstr>Topic 9: Sample Size Qualitative</vt:lpstr>
      <vt:lpstr>Populations and Samples</vt:lpstr>
      <vt:lpstr>Sampling: Sample size Based on the phenomena to be studied </vt:lpstr>
      <vt:lpstr> Sampling: Sample size Saunders et al., 2012  </vt:lpstr>
      <vt:lpstr>Sample Size – Rule of Thumb</vt:lpstr>
      <vt:lpstr>Sample size</vt:lpstr>
      <vt:lpstr>Sample Size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9: Sample Size Qualitative</dc:title>
  <dc:creator>Assoc. Prof. Dr. Jugindar Singh</dc:creator>
  <cp:lastModifiedBy>Assoc. Prof. Dr. Jugindar Singh</cp:lastModifiedBy>
  <cp:revision>5</cp:revision>
  <dcterms:created xsi:type="dcterms:W3CDTF">2022-05-20T12:30:50Z</dcterms:created>
  <dcterms:modified xsi:type="dcterms:W3CDTF">2022-07-23T11:47:56Z</dcterms:modified>
</cp:coreProperties>
</file>