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6" r:id="rId3"/>
    <p:sldId id="257" r:id="rId4"/>
    <p:sldId id="259" r:id="rId5"/>
    <p:sldId id="260" r:id="rId6"/>
    <p:sldId id="261" r:id="rId7"/>
    <p:sldId id="262" r:id="rId8"/>
    <p:sldId id="263" r:id="rId9"/>
    <p:sldId id="264" r:id="rId10"/>
    <p:sldId id="265" r:id="rId11"/>
    <p:sldId id="266" r:id="rId12"/>
    <p:sldId id="268" r:id="rId13"/>
    <p:sldId id="267" r:id="rId14"/>
    <p:sldId id="269" r:id="rId15"/>
    <p:sldId id="271" r:id="rId16"/>
    <p:sldId id="270" r:id="rId17"/>
    <p:sldId id="273" r:id="rId18"/>
    <p:sldId id="274"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4155-B53B-9A38-7575-20F82DCC5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B09BD-312D-0993-E118-7B23AD10C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192D7-72A1-22B1-651E-27A2EC905750}"/>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9414EA5C-F1B2-D11C-724E-42615220B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A951-6160-E2EE-AC50-2D6962330BF6}"/>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09584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02B9-B7BD-9C1F-8339-ABB65F32A5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1F6CD-BDF1-A483-2205-FEC8E9303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3E72-06AF-3BC9-2851-F84C94FED0E2}"/>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F77CCA20-71F6-3052-9582-E4BD8DFDE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AA3D1-D541-BA9B-B466-4AAEFC42BCED}"/>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64012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5DC67-2018-D0AC-04A0-86D264BE5D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86B7E-8061-D7AB-22E3-5126099F2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E6619-7C57-009F-293A-25FBC98D8AA3}"/>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B0EE1229-77FE-AF5B-5838-36E923A27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8DA3E-7F80-FFDB-652C-69C6502A93D9}"/>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51388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7/24/2022</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4132363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64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75210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63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0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45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559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38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376C-F496-9897-ECFA-9E7F912A9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D11A4-A079-CF3C-2882-9BEF0B556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E9F75-8FE6-0C16-2690-24217F544785}"/>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06D2095F-7E72-FD1B-366E-1D9616C18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3BCDA-E4E5-553C-9304-0FF00D998312}"/>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56237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656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76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24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87B8-B06E-3CC9-4F6E-52C5E00A9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BD6421-D7D4-A7BF-120B-58BBD9715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21899D-DC56-2477-E754-E0A46D181B2E}"/>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BF61C6AB-9FD2-4977-57A0-1E3588C3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565C-192B-1399-02C6-B3A873E76C3C}"/>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63952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A554-2218-5730-2BCB-718526CBD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D20A0-75E3-D1BD-1089-8B5E7FC4C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79DC-35C4-94D2-C6A3-9B12AE9EA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04AA5-567A-1FC0-8893-278A872A74CB}"/>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5611128E-F980-EBE1-ED4C-95EE087D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A4D02-6B78-41AC-9079-4A19BE39E528}"/>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58169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336C-DF33-3B63-B5C9-431E2D16F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BF5A5C-83C8-40D3-BBA7-7865FB48B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D9406-74E6-30B9-FEE5-D71E0CBC8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DF21EB-13A2-F5D4-DC0B-1564E03C7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0E2D3-2A07-EFB4-A442-DC8E4821B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BCEFA1-ACF7-2E60-7CC1-2F2511C53CF9}"/>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8" name="Footer Placeholder 7">
            <a:extLst>
              <a:ext uri="{FF2B5EF4-FFF2-40B4-BE49-F238E27FC236}">
                <a16:creationId xmlns:a16="http://schemas.microsoft.com/office/drawing/2014/main" id="{B23F6861-E3C4-44F2-368A-AE6F967DD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6FA01A-A750-D9B7-A5F6-791D954314F0}"/>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6488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BEED-CBC0-1D34-9052-0F93F32CF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3EF9A-1325-0B91-301F-B96987194FFA}"/>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4" name="Footer Placeholder 3">
            <a:extLst>
              <a:ext uri="{FF2B5EF4-FFF2-40B4-BE49-F238E27FC236}">
                <a16:creationId xmlns:a16="http://schemas.microsoft.com/office/drawing/2014/main" id="{23D054D6-EFBB-5008-8226-F1012BF52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0FDF5-3C3D-F17D-0ABD-FDA953B0942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99602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927F-B6E8-B2AD-A151-3493ECB04B81}"/>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3" name="Footer Placeholder 2">
            <a:extLst>
              <a:ext uri="{FF2B5EF4-FFF2-40B4-BE49-F238E27FC236}">
                <a16:creationId xmlns:a16="http://schemas.microsoft.com/office/drawing/2014/main" id="{1532531F-E82C-9540-8D11-CB8293000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9D7BF1-60FE-F1B4-25E8-EAC2FEC992FF}"/>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63775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1891-8D95-6B9B-437E-3CF2ED54F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503BF-BC81-B69D-BFE8-391B52AED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FD7DD-99BF-BFC3-0E79-5BFB76A69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C312-AEED-5E57-CDF1-0F5519D50B13}"/>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2907843F-2618-7906-DBE1-73D190988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69072-E909-CCAC-6140-91DCD494273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95131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D720-27F6-7FAD-9671-EC8415398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2DA30-B921-F52C-EF48-D0EBEFC20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BB45B-A271-4334-0333-FA7691EFC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E5813-D0E6-0261-45AF-CD71BAB9D985}"/>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2B0C149C-1407-6221-67D2-EC9F4CADF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73A1-5198-317D-4A29-08A04D37D6D3}"/>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32247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C37C4-9813-00F1-17E1-4C3AFB471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A1779-79A6-1D3E-967F-1A78824B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F0CD6-3E73-7D13-5D99-5A6D22614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C52B722E-5AC6-6AC0-818A-9FC6D5CB1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A9F72-2614-3DDC-BFC0-A614D26A1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5940E-B68C-4D83-9DF5-C6C643D8DD7B}" type="slidenum">
              <a:rPr lang="en-US" smtClean="0"/>
              <a:t>‹#›</a:t>
            </a:fld>
            <a:endParaRPr lang="en-US"/>
          </a:p>
        </p:txBody>
      </p:sp>
    </p:spTree>
    <p:extLst>
      <p:ext uri="{BB962C8B-B14F-4D97-AF65-F5344CB8AC3E}">
        <p14:creationId xmlns:p14="http://schemas.microsoft.com/office/powerpoint/2010/main" val="212593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7/24/2022</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5711138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tatisticshowto.com/probability-and-statistics/data-analysi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0"/>
            <a:ext cx="121859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 name="Video 3">
            <a:extLst>
              <a:ext uri="{FF2B5EF4-FFF2-40B4-BE49-F238E27FC236}">
                <a16:creationId xmlns:a16="http://schemas.microsoft.com/office/drawing/2014/main" id="{24A756BB-2306-BB23-01AB-D4A2818DD6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8" r="-1" b="125"/>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44037D61-FFBD-0342-90C5-D1AD7C89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02096"/>
            <a:ext cx="9421303" cy="2755904"/>
          </a:xfrm>
          <a:prstGeom prst="rect">
            <a:avLst/>
          </a:prstGeom>
          <a:solidFill>
            <a:schemeClr val="bg1">
              <a:alpha val="85000"/>
            </a:schemeClr>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Neue Haas Grotesk Text Pro"/>
              <a:ea typeface="+mn-ea"/>
              <a:cs typeface="+mn-cs"/>
              <a:sym typeface="Avenir Next"/>
            </a:endParaRPr>
          </a:p>
        </p:txBody>
      </p:sp>
      <p:sp>
        <p:nvSpPr>
          <p:cNvPr id="13" name="Rectangle 12">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1302"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8433"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3C49170-917B-7394-13C1-3EEA8C7A84E6}"/>
              </a:ext>
            </a:extLst>
          </p:cNvPr>
          <p:cNvSpPr>
            <a:spLocks noGrp="1"/>
          </p:cNvSpPr>
          <p:nvPr>
            <p:ph type="ctrTitle"/>
          </p:nvPr>
        </p:nvSpPr>
        <p:spPr>
          <a:xfrm>
            <a:off x="565150" y="4642192"/>
            <a:ext cx="8393008" cy="1015663"/>
          </a:xfrm>
        </p:spPr>
        <p:txBody>
          <a:bodyPr anchor="b">
            <a:normAutofit fontScale="90000"/>
          </a:bodyPr>
          <a:lstStyle/>
          <a:p>
            <a:r>
              <a:rPr lang="en-US" sz="5400" dirty="0"/>
              <a:t>Topic 11 Methods of Qualitative Data Analysis</a:t>
            </a:r>
          </a:p>
        </p:txBody>
      </p:sp>
      <p:pic>
        <p:nvPicPr>
          <p:cNvPr id="3" name="Picture 2">
            <a:extLst>
              <a:ext uri="{FF2B5EF4-FFF2-40B4-BE49-F238E27FC236}">
                <a16:creationId xmlns:a16="http://schemas.microsoft.com/office/drawing/2014/main" id="{239F435C-95DF-D21A-A817-28456DBF8417}"/>
              </a:ext>
            </a:extLst>
          </p:cNvPr>
          <p:cNvPicPr>
            <a:picLocks noChangeAspect="1"/>
          </p:cNvPicPr>
          <p:nvPr/>
        </p:nvPicPr>
        <p:blipFill>
          <a:blip r:embed="rId5"/>
          <a:stretch>
            <a:fillRect/>
          </a:stretch>
        </p:blipFill>
        <p:spPr>
          <a:xfrm>
            <a:off x="9980357" y="4553512"/>
            <a:ext cx="2133785" cy="2304488"/>
          </a:xfrm>
          <a:prstGeom prst="rect">
            <a:avLst/>
          </a:prstGeom>
        </p:spPr>
      </p:pic>
    </p:spTree>
    <p:extLst>
      <p:ext uri="{BB962C8B-B14F-4D97-AF65-F5344CB8AC3E}">
        <p14:creationId xmlns:p14="http://schemas.microsoft.com/office/powerpoint/2010/main" val="8627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640080" y="325369"/>
            <a:ext cx="4368602" cy="1956841"/>
          </a:xfrm>
        </p:spPr>
        <p:txBody>
          <a:bodyPr anchor="b">
            <a:normAutofit/>
          </a:bodyPr>
          <a:lstStyle/>
          <a:p>
            <a:r>
              <a:rPr lang="en-US" sz="4200" b="1" dirty="0">
                <a:solidFill>
                  <a:srgbClr val="FF0000"/>
                </a:solidFill>
              </a:rPr>
              <a:t>Discourse Analysis</a:t>
            </a:r>
            <a:br>
              <a:rPr lang="en-US" sz="4200" b="1" dirty="0"/>
            </a:br>
            <a:endParaRPr lang="en-US" sz="4200" dirty="0"/>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0" y="2605282"/>
            <a:ext cx="5310177" cy="4358226"/>
          </a:xfrm>
        </p:spPr>
        <p:txBody>
          <a:bodyPr>
            <a:normAutofit/>
          </a:bodyPr>
          <a:lstStyle/>
          <a:p>
            <a:pPr marL="0" indent="0">
              <a:buNone/>
            </a:pPr>
            <a:r>
              <a:rPr lang="en-US" sz="2400" b="1" dirty="0"/>
              <a:t>Discourse analysis is used to get a thorough </a:t>
            </a:r>
            <a:r>
              <a:rPr lang="en-US" sz="2400" b="1" dirty="0">
                <a:solidFill>
                  <a:srgbClr val="FF0000"/>
                </a:solidFill>
              </a:rPr>
              <a:t>understanding of the political, cultural and power dynamics that exist in specific situations.</a:t>
            </a:r>
            <a:r>
              <a:rPr lang="en-US" sz="2400" b="1" dirty="0"/>
              <a:t>  </a:t>
            </a:r>
          </a:p>
          <a:p>
            <a:pPr marL="0" indent="0">
              <a:buNone/>
            </a:pPr>
            <a:r>
              <a:rPr lang="en-US" sz="2400" b="1" dirty="0"/>
              <a:t>The focus here is on the way people express themselves in different social contexts. </a:t>
            </a:r>
          </a:p>
          <a:p>
            <a:pPr marL="0" indent="0">
              <a:buNone/>
            </a:pPr>
            <a:r>
              <a:rPr lang="en-US" sz="2400" b="1" dirty="0"/>
              <a:t>Discourse analysis is commonly used by brand strategists who hope to understand why a group of people feel the way they do about a brand or product</a:t>
            </a:r>
            <a:r>
              <a:rPr lang="en-US" sz="1800" b="1" dirty="0"/>
              <a:t>.</a:t>
            </a:r>
            <a:endParaRPr lang="en-US" sz="1800" dirty="0"/>
          </a:p>
        </p:txBody>
      </p:sp>
      <p:pic>
        <p:nvPicPr>
          <p:cNvPr id="5" name="Picture 4">
            <a:extLst>
              <a:ext uri="{FF2B5EF4-FFF2-40B4-BE49-F238E27FC236}">
                <a16:creationId xmlns:a16="http://schemas.microsoft.com/office/drawing/2014/main" id="{8251D73F-B222-81B3-2539-E666A3BDFFF6}"/>
              </a:ext>
            </a:extLst>
          </p:cNvPr>
          <p:cNvPicPr>
            <a:picLocks noChangeAspect="1"/>
          </p:cNvPicPr>
          <p:nvPr/>
        </p:nvPicPr>
        <p:blipFill rotWithShape="1">
          <a:blip r:embed="rId2"/>
          <a:srcRect l="6170" r="411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394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838200" y="365125"/>
            <a:ext cx="10515600" cy="1325563"/>
          </a:xfrm>
        </p:spPr>
        <p:txBody>
          <a:bodyPr>
            <a:normAutofit/>
          </a:bodyPr>
          <a:lstStyle/>
          <a:p>
            <a:r>
              <a:rPr lang="en-US" sz="4200" b="1" dirty="0">
                <a:solidFill>
                  <a:srgbClr val="FF0000"/>
                </a:solidFill>
              </a:rPr>
              <a:t>Discourse Analysis</a:t>
            </a:r>
            <a:br>
              <a:rPr lang="en-US" sz="4200" b="1" dirty="0"/>
            </a:br>
            <a:endParaRPr lang="en-US" sz="4200" dirty="0"/>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838200" y="1929384"/>
            <a:ext cx="10515600" cy="5053818"/>
          </a:xfrm>
        </p:spPr>
        <p:txBody>
          <a:bodyPr>
            <a:normAutofit/>
          </a:bodyPr>
          <a:lstStyle/>
          <a:p>
            <a:pPr marL="0" indent="0">
              <a:buNone/>
            </a:pPr>
            <a:r>
              <a:rPr lang="en-US" sz="2400" b="1" dirty="0"/>
              <a:t>Discourse is simply a fancy word for written or spoken language or debate. So, </a:t>
            </a:r>
            <a:r>
              <a:rPr lang="en-US" sz="2400" b="1" dirty="0">
                <a:solidFill>
                  <a:srgbClr val="FF0000"/>
                </a:solidFill>
              </a:rPr>
              <a:t>discourse analysis is all about </a:t>
            </a:r>
            <a:r>
              <a:rPr lang="en-US" sz="2400" b="1" dirty="0" err="1">
                <a:solidFill>
                  <a:srgbClr val="FF0000"/>
                </a:solidFill>
              </a:rPr>
              <a:t>analysing</a:t>
            </a:r>
            <a:r>
              <a:rPr lang="en-US" sz="2400" b="1" dirty="0">
                <a:solidFill>
                  <a:srgbClr val="FF0000"/>
                </a:solidFill>
              </a:rPr>
              <a:t> language within its social context</a:t>
            </a:r>
            <a:r>
              <a:rPr lang="en-US" sz="2400" b="1" dirty="0"/>
              <a:t>. </a:t>
            </a:r>
          </a:p>
          <a:p>
            <a:pPr marL="0" indent="0">
              <a:buNone/>
            </a:pPr>
            <a:r>
              <a:rPr lang="en-US" sz="2400" b="1" dirty="0"/>
              <a:t>In other words, </a:t>
            </a:r>
            <a:r>
              <a:rPr lang="en-US" sz="2400" b="1" dirty="0" err="1"/>
              <a:t>analysing</a:t>
            </a:r>
            <a:r>
              <a:rPr lang="en-US" sz="2400" b="1" dirty="0"/>
              <a:t> language – such as a conversation, a speech, </a:t>
            </a:r>
            <a:r>
              <a:rPr lang="en-US" sz="2400" b="1" dirty="0" err="1"/>
              <a:t>etc</a:t>
            </a:r>
            <a:r>
              <a:rPr lang="en-US" sz="2400" b="1" dirty="0"/>
              <a:t> – within the culture and society it takes place in. For example, you could </a:t>
            </a:r>
            <a:r>
              <a:rPr lang="en-US" sz="2400" b="1" dirty="0" err="1"/>
              <a:t>analyse</a:t>
            </a:r>
            <a:r>
              <a:rPr lang="en-US" sz="2400" b="1" dirty="0"/>
              <a:t> how a janitor speaks to a CEO, or how politicians speak about terrorism.</a:t>
            </a:r>
          </a:p>
          <a:p>
            <a:pPr marL="0" indent="0">
              <a:buNone/>
            </a:pPr>
            <a:endParaRPr lang="en-US" sz="2400" b="1" dirty="0"/>
          </a:p>
          <a:p>
            <a:pPr marL="0" indent="0">
              <a:buNone/>
            </a:pPr>
            <a:r>
              <a:rPr lang="en-US" sz="2400" b="1" dirty="0"/>
              <a:t>To truly understand these conversations or speeches, the culture and history of those involved in the communication is important. For example, a janitor might speak more casually with a CEO in a company that </a:t>
            </a:r>
            <a:r>
              <a:rPr lang="en-US" sz="2400" b="1" dirty="0" err="1"/>
              <a:t>emphasises</a:t>
            </a:r>
            <a:r>
              <a:rPr lang="en-US" sz="2400" b="1" dirty="0"/>
              <a:t> equality among workers. Similarly, a politician might speak more about terrorism if there was a recent terrorist incident in the country.</a:t>
            </a:r>
            <a:endParaRPr lang="en-US" sz="2400" dirty="0"/>
          </a:p>
        </p:txBody>
      </p:sp>
    </p:spTree>
    <p:extLst>
      <p:ext uri="{BB962C8B-B14F-4D97-AF65-F5344CB8AC3E}">
        <p14:creationId xmlns:p14="http://schemas.microsoft.com/office/powerpoint/2010/main" val="3408255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838200" y="365125"/>
            <a:ext cx="10515600" cy="1325563"/>
          </a:xfrm>
        </p:spPr>
        <p:txBody>
          <a:bodyPr>
            <a:normAutofit/>
          </a:bodyPr>
          <a:lstStyle/>
          <a:p>
            <a:r>
              <a:rPr lang="en-US" sz="4200" b="1" dirty="0">
                <a:solidFill>
                  <a:srgbClr val="FF0000"/>
                </a:solidFill>
              </a:rPr>
              <a:t>Thematic Analysis</a:t>
            </a:r>
            <a:br>
              <a:rPr lang="en-US" sz="4200" dirty="0"/>
            </a:br>
            <a:endParaRPr lang="en-US"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198783" y="1929384"/>
            <a:ext cx="11635408" cy="4251960"/>
          </a:xfrm>
        </p:spPr>
        <p:txBody>
          <a:bodyPr>
            <a:normAutofit/>
          </a:bodyPr>
          <a:lstStyle/>
          <a:p>
            <a:pPr marL="0" indent="0">
              <a:buNone/>
            </a:pPr>
            <a:r>
              <a:rPr lang="en-US" sz="2400" dirty="0"/>
              <a:t>Thematic analysis is used to </a:t>
            </a:r>
            <a:r>
              <a:rPr lang="en-US" sz="2400" dirty="0">
                <a:solidFill>
                  <a:srgbClr val="FF0000"/>
                </a:solidFill>
              </a:rPr>
              <a:t>deduce the meaning behind the words people use</a:t>
            </a:r>
            <a:r>
              <a:rPr lang="en-US" sz="2400" dirty="0"/>
              <a:t>. </a:t>
            </a:r>
          </a:p>
          <a:p>
            <a:pPr marL="0" indent="0">
              <a:buNone/>
            </a:pPr>
            <a:r>
              <a:rPr lang="en-US" sz="2400" dirty="0"/>
              <a:t>This is accomplished by </a:t>
            </a:r>
            <a:r>
              <a:rPr lang="en-US" sz="2400" dirty="0">
                <a:solidFill>
                  <a:srgbClr val="FF0000"/>
                </a:solidFill>
              </a:rPr>
              <a:t>discovering repeating themes </a:t>
            </a:r>
            <a:r>
              <a:rPr lang="en-US" sz="2400" dirty="0"/>
              <a:t>in text. </a:t>
            </a:r>
          </a:p>
          <a:p>
            <a:pPr marL="0" indent="0">
              <a:buNone/>
            </a:pPr>
            <a:r>
              <a:rPr lang="en-US" sz="2400" dirty="0"/>
              <a:t>These meaningful themes reveal key insights into data and can be quantified, particularly when paired with sentiment analysis. </a:t>
            </a:r>
          </a:p>
          <a:p>
            <a:pPr marL="0" indent="0">
              <a:buNone/>
            </a:pPr>
            <a:r>
              <a:rPr lang="en-US" sz="2400" dirty="0"/>
              <a:t>Often, the outcome of thematic analysis is a code frame that captures themes in terms of codes, also called categories. </a:t>
            </a:r>
          </a:p>
          <a:p>
            <a:pPr marL="0" indent="0">
              <a:buNone/>
            </a:pPr>
            <a:r>
              <a:rPr lang="en-US" sz="2400" dirty="0"/>
              <a:t>So the process of thematic analysis is also referred to as “coding”. A common use-case for thematic analysis in companies is analysis of customer feedback.</a:t>
            </a:r>
          </a:p>
        </p:txBody>
      </p:sp>
    </p:spTree>
    <p:extLst>
      <p:ext uri="{BB962C8B-B14F-4D97-AF65-F5344CB8AC3E}">
        <p14:creationId xmlns:p14="http://schemas.microsoft.com/office/powerpoint/2010/main" val="1753512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630936" y="640080"/>
            <a:ext cx="4818888" cy="1481328"/>
          </a:xfrm>
        </p:spPr>
        <p:txBody>
          <a:bodyPr anchor="b">
            <a:normAutofit/>
          </a:bodyPr>
          <a:lstStyle/>
          <a:p>
            <a:r>
              <a:rPr lang="en-US" sz="5000" b="1" dirty="0">
                <a:solidFill>
                  <a:srgbClr val="FF0000"/>
                </a:solidFill>
              </a:rPr>
              <a:t>Thematic Analysis</a:t>
            </a:r>
            <a:br>
              <a:rPr lang="en-US" sz="5000" dirty="0"/>
            </a:br>
            <a:endParaRPr lang="en-US" sz="5000" dirty="0"/>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0" y="2660904"/>
            <a:ext cx="6099048" cy="4178808"/>
          </a:xfrm>
        </p:spPr>
        <p:txBody>
          <a:bodyPr anchor="t">
            <a:normAutofit/>
          </a:bodyPr>
          <a:lstStyle/>
          <a:p>
            <a:pPr marL="0" indent="0">
              <a:buNone/>
            </a:pPr>
            <a:r>
              <a:rPr lang="en-US" sz="2400" dirty="0"/>
              <a:t>Thematic analysis </a:t>
            </a:r>
            <a:r>
              <a:rPr lang="en-US" sz="2400" dirty="0">
                <a:solidFill>
                  <a:srgbClr val="FF0000"/>
                </a:solidFill>
              </a:rPr>
              <a:t>looks at patterns of meaning in a data set </a:t>
            </a:r>
            <a:r>
              <a:rPr lang="en-US" sz="2400" dirty="0"/>
              <a:t>– for example, a set of interviews or focus group transcripts. But what exactly does that… mean? </a:t>
            </a:r>
          </a:p>
          <a:p>
            <a:pPr marL="0" indent="0">
              <a:buNone/>
            </a:pPr>
            <a:r>
              <a:rPr lang="en-US" sz="2400" dirty="0"/>
              <a:t>A thematic analysis takes bodies of data (which are often quite large) and groups them according to similarities – in other words, themes. </a:t>
            </a:r>
          </a:p>
          <a:p>
            <a:pPr marL="0" indent="0">
              <a:buNone/>
            </a:pPr>
            <a:r>
              <a:rPr lang="en-US" sz="2400" dirty="0"/>
              <a:t>These themes help us make sense of the content and derive meaning from it.</a:t>
            </a:r>
          </a:p>
        </p:txBody>
      </p:sp>
      <p:pic>
        <p:nvPicPr>
          <p:cNvPr id="5" name="Picture 4">
            <a:extLst>
              <a:ext uri="{FF2B5EF4-FFF2-40B4-BE49-F238E27FC236}">
                <a16:creationId xmlns:a16="http://schemas.microsoft.com/office/drawing/2014/main" id="{79645382-7D97-287E-E071-064C45224481}"/>
              </a:ext>
            </a:extLst>
          </p:cNvPr>
          <p:cNvPicPr>
            <a:picLocks noChangeAspect="1"/>
          </p:cNvPicPr>
          <p:nvPr/>
        </p:nvPicPr>
        <p:blipFill>
          <a:blip r:embed="rId2"/>
          <a:stretch>
            <a:fillRect/>
          </a:stretch>
        </p:blipFill>
        <p:spPr>
          <a:xfrm>
            <a:off x="6096000" y="2965801"/>
            <a:ext cx="5910470" cy="3328982"/>
          </a:xfrm>
          <a:prstGeom prst="rect">
            <a:avLst/>
          </a:prstGeom>
        </p:spPr>
      </p:pic>
    </p:spTree>
    <p:extLst>
      <p:ext uri="{BB962C8B-B14F-4D97-AF65-F5344CB8AC3E}">
        <p14:creationId xmlns:p14="http://schemas.microsoft.com/office/powerpoint/2010/main" val="221799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1137034" y="609597"/>
            <a:ext cx="9392421" cy="1330841"/>
          </a:xfrm>
        </p:spPr>
        <p:txBody>
          <a:bodyPr>
            <a:normAutofit/>
          </a:bodyPr>
          <a:lstStyle/>
          <a:p>
            <a:r>
              <a:rPr lang="en-US" b="1" dirty="0">
                <a:solidFill>
                  <a:srgbClr val="FF0000"/>
                </a:solidFill>
              </a:rPr>
              <a:t>Thematic Analysis</a:t>
            </a:r>
            <a:br>
              <a:rPr lang="en-US" dirty="0"/>
            </a:br>
            <a:endParaRPr lang="en-US" dirty="0"/>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1" y="1322363"/>
            <a:ext cx="6611815" cy="5535637"/>
          </a:xfrm>
        </p:spPr>
        <p:txBody>
          <a:bodyPr>
            <a:normAutofit/>
          </a:bodyPr>
          <a:lstStyle/>
          <a:p>
            <a:pPr marL="0" indent="0">
              <a:buNone/>
            </a:pPr>
            <a:r>
              <a:rPr lang="en-US" sz="2400" b="1" dirty="0">
                <a:solidFill>
                  <a:srgbClr val="FF0000"/>
                </a:solidFill>
              </a:rPr>
              <a:t>Example:</a:t>
            </a:r>
          </a:p>
          <a:p>
            <a:pPr marL="0" indent="0">
              <a:buNone/>
            </a:pPr>
            <a:r>
              <a:rPr lang="en-US" sz="2400" dirty="0"/>
              <a:t>With thematic analysis, you could </a:t>
            </a:r>
            <a:r>
              <a:rPr lang="en-US" sz="2400" dirty="0" err="1"/>
              <a:t>analyse</a:t>
            </a:r>
            <a:r>
              <a:rPr lang="en-US" sz="2400" dirty="0"/>
              <a:t> 20 transcripts on how retirees adjust after their retirement. By reviewing the data, you would then identify the themes that crop up repeatedly within the data – for example, “</a:t>
            </a:r>
            <a:r>
              <a:rPr lang="en-US" sz="2400" i="1" dirty="0"/>
              <a:t>hobbies” or “friends</a:t>
            </a:r>
            <a:r>
              <a:rPr lang="en-US" sz="2400" dirty="0"/>
              <a:t>”.</a:t>
            </a:r>
          </a:p>
          <a:p>
            <a:pPr marL="0" indent="0">
              <a:buNone/>
            </a:pPr>
            <a:endParaRPr lang="en-US" sz="2400" dirty="0"/>
          </a:p>
          <a:p>
            <a:pPr marL="0" indent="0">
              <a:buNone/>
            </a:pPr>
            <a:r>
              <a:rPr lang="en-US" sz="2400" dirty="0"/>
              <a:t>So, as you can see, thematic analysis can be pretty useful for finding out about people’s experiences, views, and opinions. Therefore, if your research aims and objectives involve understanding people’s experience or view of something, thematic analysis can be a great choice.</a:t>
            </a:r>
          </a:p>
        </p:txBody>
      </p:sp>
      <p:pic>
        <p:nvPicPr>
          <p:cNvPr id="5" name="Picture 4">
            <a:extLst>
              <a:ext uri="{FF2B5EF4-FFF2-40B4-BE49-F238E27FC236}">
                <a16:creationId xmlns:a16="http://schemas.microsoft.com/office/drawing/2014/main" id="{79645382-7D97-287E-E071-064C45224481}"/>
              </a:ext>
            </a:extLst>
          </p:cNvPr>
          <p:cNvPicPr>
            <a:picLocks noChangeAspect="1"/>
          </p:cNvPicPr>
          <p:nvPr/>
        </p:nvPicPr>
        <p:blipFill>
          <a:blip r:embed="rId2"/>
          <a:stretch>
            <a:fillRect/>
          </a:stretch>
        </p:blipFill>
        <p:spPr>
          <a:xfrm>
            <a:off x="6719367" y="2877717"/>
            <a:ext cx="4788505" cy="2370309"/>
          </a:xfrm>
          <a:prstGeom prst="rect">
            <a:avLst/>
          </a:prstGeom>
        </p:spPr>
      </p:pic>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6860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DCAA-ADB0-BD6E-912A-1CD8A0BA96EB}"/>
              </a:ext>
            </a:extLst>
          </p:cNvPr>
          <p:cNvSpPr>
            <a:spLocks noGrp="1"/>
          </p:cNvSpPr>
          <p:nvPr>
            <p:ph type="title"/>
          </p:nvPr>
        </p:nvSpPr>
        <p:spPr>
          <a:xfrm>
            <a:off x="481013" y="3752849"/>
            <a:ext cx="3290887" cy="2452687"/>
          </a:xfrm>
        </p:spPr>
        <p:txBody>
          <a:bodyPr anchor="ctr">
            <a:normAutofit/>
          </a:bodyPr>
          <a:lstStyle/>
          <a:p>
            <a:r>
              <a:rPr lang="en-US" sz="3600" b="1" dirty="0">
                <a:solidFill>
                  <a:srgbClr val="FF0000"/>
                </a:solidFill>
              </a:rPr>
              <a:t>Grounded Theory</a:t>
            </a:r>
          </a:p>
        </p:txBody>
      </p:sp>
      <p:pic>
        <p:nvPicPr>
          <p:cNvPr id="5" name="Picture 4">
            <a:extLst>
              <a:ext uri="{FF2B5EF4-FFF2-40B4-BE49-F238E27FC236}">
                <a16:creationId xmlns:a16="http://schemas.microsoft.com/office/drawing/2014/main" id="{F806C17B-688B-975D-12F8-C57070ADB157}"/>
              </a:ext>
            </a:extLst>
          </p:cNvPr>
          <p:cNvPicPr>
            <a:picLocks noChangeAspect="1"/>
          </p:cNvPicPr>
          <p:nvPr/>
        </p:nvPicPr>
        <p:blipFill rotWithShape="1">
          <a:blip r:embed="rId2"/>
          <a:srcRect t="13407" b="8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3318DB5-E162-9D63-CEF6-A0E2FC729E81}"/>
              </a:ext>
            </a:extLst>
          </p:cNvPr>
          <p:cNvSpPr>
            <a:spLocks noGrp="1"/>
          </p:cNvSpPr>
          <p:nvPr>
            <p:ph idx="1"/>
          </p:nvPr>
        </p:nvSpPr>
        <p:spPr>
          <a:xfrm>
            <a:off x="3052690" y="3710613"/>
            <a:ext cx="9139310" cy="3147387"/>
          </a:xfrm>
        </p:spPr>
        <p:txBody>
          <a:bodyPr anchor="ctr">
            <a:normAutofit/>
          </a:bodyPr>
          <a:lstStyle/>
          <a:p>
            <a:pPr marL="0" indent="0">
              <a:buNone/>
            </a:pPr>
            <a:r>
              <a:rPr lang="en-US" sz="2400" dirty="0"/>
              <a:t>Grounded theory is a useful approach when little is known about a subject</a:t>
            </a:r>
            <a:r>
              <a:rPr lang="en-US" sz="2000" dirty="0"/>
              <a:t>. </a:t>
            </a:r>
          </a:p>
          <a:p>
            <a:pPr marL="0" indent="0">
              <a:buNone/>
            </a:pPr>
            <a:r>
              <a:rPr lang="en-US" sz="2400" dirty="0"/>
              <a:t>Grounded theory s</a:t>
            </a:r>
            <a:r>
              <a:rPr lang="en-US" sz="2400" dirty="0">
                <a:solidFill>
                  <a:srgbClr val="FF0000"/>
                </a:solidFill>
              </a:rPr>
              <a:t>tarts by formulating a theory around a single data case. This means that the theory is “grounded</a:t>
            </a:r>
            <a:r>
              <a:rPr lang="en-US" sz="2400" dirty="0"/>
              <a:t>”. </a:t>
            </a:r>
          </a:p>
          <a:p>
            <a:pPr marL="0" indent="0">
              <a:buNone/>
            </a:pPr>
            <a:r>
              <a:rPr lang="en-US" sz="2400" dirty="0"/>
              <a:t>It’s based on actual data, and not entirely speculative. Then additional cases can be examined to see if they are relevant and can add to the original theory.</a:t>
            </a:r>
          </a:p>
        </p:txBody>
      </p:sp>
    </p:spTree>
    <p:extLst>
      <p:ext uri="{BB962C8B-B14F-4D97-AF65-F5344CB8AC3E}">
        <p14:creationId xmlns:p14="http://schemas.microsoft.com/office/powerpoint/2010/main" val="445571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9DCAA-ADB0-BD6E-912A-1CD8A0BA96EB}"/>
              </a:ext>
            </a:extLst>
          </p:cNvPr>
          <p:cNvSpPr>
            <a:spLocks noGrp="1"/>
          </p:cNvSpPr>
          <p:nvPr>
            <p:ph type="title"/>
          </p:nvPr>
        </p:nvSpPr>
        <p:spPr>
          <a:xfrm>
            <a:off x="838200" y="365125"/>
            <a:ext cx="10515600" cy="1325563"/>
          </a:xfrm>
        </p:spPr>
        <p:txBody>
          <a:bodyPr>
            <a:normAutofit fontScale="90000"/>
          </a:bodyPr>
          <a:lstStyle/>
          <a:p>
            <a:r>
              <a:rPr lang="en-US" sz="5400" b="1" dirty="0">
                <a:solidFill>
                  <a:srgbClr val="FF0000"/>
                </a:solidFill>
              </a:rPr>
              <a:t>Grounded Theory G </a:t>
            </a:r>
            <a:r>
              <a:rPr lang="en-US" sz="2700" b="1" dirty="0">
                <a:solidFill>
                  <a:srgbClr val="002060"/>
                </a:solidFill>
              </a:rPr>
              <a:t>Qualitative analysis method where the intention is to </a:t>
            </a:r>
            <a:r>
              <a:rPr lang="en-US" sz="2700" b="1" dirty="0">
                <a:solidFill>
                  <a:srgbClr val="00B0F0"/>
                </a:solidFill>
              </a:rPr>
              <a:t>create a new theory (or theories) using the data at hand, through a series of “tests” and “revisions.” </a:t>
            </a:r>
            <a:br>
              <a:rPr lang="en-US" sz="2700" b="1" dirty="0">
                <a:solidFill>
                  <a:srgbClr val="002060"/>
                </a:solidFill>
              </a:rPr>
            </a:br>
            <a:endParaRPr lang="en-US" sz="5400" b="1" dirty="0">
              <a:solidFill>
                <a:srgbClr val="002060"/>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318DB5-E162-9D63-CEF6-A0E2FC729E81}"/>
              </a:ext>
            </a:extLst>
          </p:cNvPr>
          <p:cNvSpPr>
            <a:spLocks noGrp="1"/>
          </p:cNvSpPr>
          <p:nvPr>
            <p:ph idx="1"/>
          </p:nvPr>
        </p:nvSpPr>
        <p:spPr>
          <a:xfrm>
            <a:off x="0" y="1658531"/>
            <a:ext cx="12188951" cy="5149024"/>
          </a:xfrm>
        </p:spPr>
        <p:txBody>
          <a:bodyPr>
            <a:normAutofit fontScale="92500"/>
          </a:bodyPr>
          <a:lstStyle/>
          <a:p>
            <a:pPr marL="0" indent="0">
              <a:buNone/>
            </a:pPr>
            <a:r>
              <a:rPr lang="en-US" sz="2400" dirty="0">
                <a:solidFill>
                  <a:srgbClr val="FF0000"/>
                </a:solidFill>
              </a:rPr>
              <a:t>Example:</a:t>
            </a:r>
            <a:r>
              <a:rPr lang="en-US" sz="2400" dirty="0"/>
              <a:t> you could try to develop a theory about what factors influence students to read watch a YouTube video about qualitative analysis… The important thing with grounded theory is that you go into the analysis with an open mind and let the data speak for itself – rather than dragging existing hypotheses or theories into your analysis.  In other words, your analysis must develop from the ground up (hence the name)…</a:t>
            </a:r>
          </a:p>
          <a:p>
            <a:pPr marL="0" indent="0">
              <a:buNone/>
            </a:pPr>
            <a:br>
              <a:rPr lang="en-US" sz="2400" dirty="0"/>
            </a:br>
            <a:r>
              <a:rPr lang="en-US" sz="2400" dirty="0"/>
              <a:t>After analyzing the interview data, a general hypothesis or pattern could emerge. For example, you might notice that graduate students are more likely to read a post about qualitative methods if they are just starting on their dissertation journey, or if they have an upcoming test about research methods.</a:t>
            </a:r>
          </a:p>
          <a:p>
            <a:pPr marL="0" indent="0">
              <a:buNone/>
            </a:pPr>
            <a:endParaRPr lang="en-US" sz="2400" dirty="0"/>
          </a:p>
          <a:p>
            <a:pPr marL="0" indent="0">
              <a:buNone/>
            </a:pPr>
            <a:r>
              <a:rPr lang="en-US" sz="2400" dirty="0"/>
              <a:t>From here, you’ll look for another small sample – for example, five more graduate students in a different department – and see whether this pattern or this hypothesis holds true for them. If not, you’ll look for commonalities and adapt your theory accordingly. As this process continues, the theory develops. </a:t>
            </a:r>
          </a:p>
          <a:p>
            <a:pPr marL="0" indent="0">
              <a:buNone/>
            </a:pPr>
            <a:r>
              <a:rPr lang="en-US" sz="2400" dirty="0"/>
              <a:t>What’s important with grounded theory is that the theory develops from the data – not from some preconceived idea. You need to let the data speak for itself.</a:t>
            </a:r>
          </a:p>
        </p:txBody>
      </p:sp>
    </p:spTree>
    <p:extLst>
      <p:ext uri="{BB962C8B-B14F-4D97-AF65-F5344CB8AC3E}">
        <p14:creationId xmlns:p14="http://schemas.microsoft.com/office/powerpoint/2010/main" val="325526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8742-A0A8-7477-9D28-65825591B35E}"/>
              </a:ext>
            </a:extLst>
          </p:cNvPr>
          <p:cNvSpPr>
            <a:spLocks noGrp="1"/>
          </p:cNvSpPr>
          <p:nvPr>
            <p:ph type="title"/>
          </p:nvPr>
        </p:nvSpPr>
        <p:spPr>
          <a:xfrm>
            <a:off x="838200" y="0"/>
            <a:ext cx="10515600" cy="563343"/>
          </a:xfrm>
        </p:spPr>
        <p:txBody>
          <a:bodyPr>
            <a:normAutofit fontScale="90000"/>
          </a:bodyPr>
          <a:lstStyle/>
          <a:p>
            <a:r>
              <a:rPr lang="en-US" dirty="0"/>
              <a:t>Grounded Theory</a:t>
            </a:r>
          </a:p>
        </p:txBody>
      </p:sp>
      <p:pic>
        <p:nvPicPr>
          <p:cNvPr id="1026" name="Picture 2">
            <a:extLst>
              <a:ext uri="{FF2B5EF4-FFF2-40B4-BE49-F238E27FC236}">
                <a16:creationId xmlns:a16="http://schemas.microsoft.com/office/drawing/2014/main" id="{B5652D50-57F4-9F8A-5FFA-C3D870132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343"/>
            <a:ext cx="12059478" cy="1265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AA03CF-6ED0-5413-3376-4EBBB9AD918D}"/>
              </a:ext>
            </a:extLst>
          </p:cNvPr>
          <p:cNvSpPr txBox="1"/>
          <p:nvPr/>
        </p:nvSpPr>
        <p:spPr>
          <a:xfrm>
            <a:off x="0" y="1595021"/>
            <a:ext cx="8328074" cy="5262979"/>
          </a:xfrm>
          <a:prstGeom prst="rect">
            <a:avLst/>
          </a:prstGeom>
          <a:noFill/>
        </p:spPr>
        <p:txBody>
          <a:bodyPr wrap="square">
            <a:spAutoFit/>
          </a:bodyPr>
          <a:lstStyle/>
          <a:p>
            <a:pPr algn="l" fontAlgn="base"/>
            <a:r>
              <a:rPr lang="en-US" sz="2400" b="1" i="0" u="none" strike="noStrike" dirty="0">
                <a:solidFill>
                  <a:srgbClr val="05A9C5"/>
                </a:solidFill>
                <a:effectLst/>
                <a:latin typeface="inherit"/>
                <a:hlinkClick r:id="rId3"/>
              </a:rPr>
              <a:t>Data analysis </a:t>
            </a:r>
            <a:r>
              <a:rPr lang="en-US" sz="2400" b="1" i="0" dirty="0">
                <a:solidFill>
                  <a:srgbClr val="777777"/>
                </a:solidFill>
                <a:effectLst/>
                <a:latin typeface="inherit"/>
              </a:rPr>
              <a:t>should happen at the same time as data collection</a:t>
            </a:r>
            <a:r>
              <a:rPr lang="en-US" sz="2400" b="0" i="0" dirty="0">
                <a:solidFill>
                  <a:srgbClr val="777777"/>
                </a:solidFill>
                <a:effectLst/>
                <a:latin typeface="pt sans" panose="020B0503020203020204" pitchFamily="34" charset="0"/>
              </a:rPr>
              <a:t>. You shouldn’t wait until all your data is collected before analyzing it; these methods should be fluid and change if your data uncovers a new theory or potential direction. This type of concurrent data analysis and data collection is often referred to as </a:t>
            </a:r>
            <a:r>
              <a:rPr lang="en-US" sz="2400" b="1" i="0" dirty="0">
                <a:solidFill>
                  <a:srgbClr val="777777"/>
                </a:solidFill>
                <a:effectLst/>
                <a:latin typeface="inherit"/>
              </a:rPr>
              <a:t>constant comparative analysis and theoretical sampling</a:t>
            </a:r>
            <a:r>
              <a:rPr lang="en-US" sz="2400" b="0" i="0" dirty="0">
                <a:solidFill>
                  <a:srgbClr val="777777"/>
                </a:solidFill>
                <a:effectLst/>
                <a:latin typeface="pt sans" panose="020B0503020203020204" pitchFamily="34" charset="0"/>
              </a:rPr>
              <a:t>.</a:t>
            </a:r>
          </a:p>
          <a:p>
            <a:pPr algn="l" fontAlgn="base"/>
            <a:r>
              <a:rPr lang="en-US" sz="2400" b="1" i="0" dirty="0">
                <a:solidFill>
                  <a:srgbClr val="777777"/>
                </a:solidFill>
                <a:effectLst/>
                <a:latin typeface="inherit"/>
              </a:rPr>
              <a:t>Coding </a:t>
            </a:r>
            <a:r>
              <a:rPr lang="en-US" sz="2400" b="1" i="0" dirty="0">
                <a:solidFill>
                  <a:srgbClr val="777777"/>
                </a:solidFill>
                <a:effectLst/>
                <a:latin typeface="pt sans" panose="020B0503020203020204" pitchFamily="34" charset="0"/>
              </a:rPr>
              <a:t>should be line by line:</a:t>
            </a:r>
          </a:p>
          <a:p>
            <a:pPr algn="l" fontAlgn="base"/>
            <a:r>
              <a:rPr lang="en-US" sz="2400" dirty="0">
                <a:solidFill>
                  <a:srgbClr val="FF0000"/>
                </a:solidFill>
                <a:latin typeface="pt sans" panose="020B0503020203020204" pitchFamily="34" charset="0"/>
              </a:rPr>
              <a:t>O</a:t>
            </a:r>
            <a:r>
              <a:rPr lang="en-US" sz="2400" b="1" i="0" dirty="0">
                <a:solidFill>
                  <a:srgbClr val="FF0000"/>
                </a:solidFill>
                <a:effectLst/>
                <a:latin typeface="inherit"/>
              </a:rPr>
              <a:t>pen coding</a:t>
            </a:r>
            <a:r>
              <a:rPr lang="en-US" sz="2400" b="0" i="0" dirty="0">
                <a:solidFill>
                  <a:srgbClr val="777777"/>
                </a:solidFill>
                <a:effectLst/>
                <a:latin typeface="pt sans" panose="020B0503020203020204" pitchFamily="34" charset="0"/>
              </a:rPr>
              <a:t>: read through data several times, creating summaries for the data using preliminary labels. </a:t>
            </a:r>
          </a:p>
          <a:p>
            <a:pPr algn="l" fontAlgn="base"/>
            <a:r>
              <a:rPr lang="en-US" sz="2400" b="1" i="0" dirty="0">
                <a:solidFill>
                  <a:srgbClr val="FF0000"/>
                </a:solidFill>
                <a:effectLst/>
                <a:latin typeface="inherit"/>
              </a:rPr>
              <a:t>Axial coding</a:t>
            </a:r>
            <a:r>
              <a:rPr lang="en-US" sz="2400" b="0" i="0" dirty="0">
                <a:solidFill>
                  <a:srgbClr val="FF0000"/>
                </a:solidFill>
                <a:effectLst/>
                <a:latin typeface="pt sans" panose="020B0503020203020204" pitchFamily="34" charset="0"/>
              </a:rPr>
              <a:t> </a:t>
            </a:r>
            <a:r>
              <a:rPr lang="en-US" sz="2400" b="0" i="0" dirty="0">
                <a:solidFill>
                  <a:srgbClr val="777777"/>
                </a:solidFill>
                <a:effectLst/>
                <a:latin typeface="pt sans" panose="020B0503020203020204" pitchFamily="34" charset="0"/>
              </a:rPr>
              <a:t>is used to create conceptual families from the summaries,</a:t>
            </a:r>
          </a:p>
          <a:p>
            <a:pPr algn="l" fontAlgn="base"/>
            <a:r>
              <a:rPr lang="en-US" sz="2400" dirty="0">
                <a:solidFill>
                  <a:srgbClr val="FF0000"/>
                </a:solidFill>
                <a:latin typeface="pt sans" panose="020B0503020203020204" pitchFamily="34" charset="0"/>
              </a:rPr>
              <a:t>S</a:t>
            </a:r>
            <a:r>
              <a:rPr lang="en-US" sz="2400" b="1" i="0" dirty="0">
                <a:solidFill>
                  <a:srgbClr val="FF0000"/>
                </a:solidFill>
                <a:effectLst/>
                <a:latin typeface="inherit"/>
              </a:rPr>
              <a:t>elective coding</a:t>
            </a:r>
            <a:r>
              <a:rPr lang="en-US" sz="2400" b="0" i="0" dirty="0">
                <a:solidFill>
                  <a:srgbClr val="FF0000"/>
                </a:solidFill>
                <a:effectLst/>
                <a:latin typeface="pt sans" panose="020B0503020203020204" pitchFamily="34" charset="0"/>
              </a:rPr>
              <a:t> </a:t>
            </a:r>
            <a:r>
              <a:rPr lang="en-US" sz="2400" b="0" i="0" dirty="0">
                <a:solidFill>
                  <a:srgbClr val="777777"/>
                </a:solidFill>
                <a:effectLst/>
                <a:latin typeface="pt sans" panose="020B0503020203020204" pitchFamily="34" charset="0"/>
              </a:rPr>
              <a:t>which turns the families into a formal framework with a variable that includes all of the collected data. </a:t>
            </a:r>
          </a:p>
        </p:txBody>
      </p:sp>
      <p:pic>
        <p:nvPicPr>
          <p:cNvPr id="5" name="Picture 4">
            <a:extLst>
              <a:ext uri="{FF2B5EF4-FFF2-40B4-BE49-F238E27FC236}">
                <a16:creationId xmlns:a16="http://schemas.microsoft.com/office/drawing/2014/main" id="{52837BFE-7CFD-9E25-E9B7-60EEBEEF656D}"/>
              </a:ext>
            </a:extLst>
          </p:cNvPr>
          <p:cNvPicPr>
            <a:picLocks noChangeAspect="1"/>
          </p:cNvPicPr>
          <p:nvPr/>
        </p:nvPicPr>
        <p:blipFill>
          <a:blip r:embed="rId4"/>
          <a:stretch>
            <a:fillRect/>
          </a:stretch>
        </p:blipFill>
        <p:spPr>
          <a:xfrm>
            <a:off x="8187397" y="2011680"/>
            <a:ext cx="4004603" cy="4079631"/>
          </a:xfrm>
          <a:prstGeom prst="rect">
            <a:avLst/>
          </a:prstGeom>
        </p:spPr>
      </p:pic>
    </p:spTree>
    <p:extLst>
      <p:ext uri="{BB962C8B-B14F-4D97-AF65-F5344CB8AC3E}">
        <p14:creationId xmlns:p14="http://schemas.microsoft.com/office/powerpoint/2010/main" val="343580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2569-2383-F9FA-C5AE-468A23E3D78A}"/>
              </a:ext>
            </a:extLst>
          </p:cNvPr>
          <p:cNvSpPr>
            <a:spLocks noGrp="1"/>
          </p:cNvSpPr>
          <p:nvPr>
            <p:ph type="title"/>
          </p:nvPr>
        </p:nvSpPr>
        <p:spPr/>
        <p:txBody>
          <a:bodyPr/>
          <a:lstStyle/>
          <a:p>
            <a:r>
              <a:rPr lang="en-US" b="1" dirty="0">
                <a:solidFill>
                  <a:srgbClr val="FF0000"/>
                </a:solidFill>
              </a:rPr>
              <a:t>Thank You</a:t>
            </a:r>
          </a:p>
        </p:txBody>
      </p:sp>
    </p:spTree>
    <p:extLst>
      <p:ext uri="{BB962C8B-B14F-4D97-AF65-F5344CB8AC3E}">
        <p14:creationId xmlns:p14="http://schemas.microsoft.com/office/powerpoint/2010/main" val="337361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80368F-EE7B-7FE5-A966-35DBA0222DC8}"/>
              </a:ext>
            </a:extLst>
          </p:cNvPr>
          <p:cNvSpPr>
            <a:spLocks noGrp="1"/>
          </p:cNvSpPr>
          <p:nvPr>
            <p:ph type="title"/>
          </p:nvPr>
        </p:nvSpPr>
        <p:spPr>
          <a:xfrm>
            <a:off x="838200" y="365125"/>
            <a:ext cx="10515600" cy="1325563"/>
          </a:xfrm>
        </p:spPr>
        <p:txBody>
          <a:bodyPr>
            <a:normAutofit/>
          </a:bodyPr>
          <a:lstStyle/>
          <a:p>
            <a:r>
              <a:rPr lang="en-US" dirty="0">
                <a:solidFill>
                  <a:srgbClr val="FF0000"/>
                </a:solidFill>
              </a:rPr>
              <a:t>What is qualitative Data Analysis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61DA75-06BE-BCCB-C209-632A5CFEF769}"/>
              </a:ext>
            </a:extLst>
          </p:cNvPr>
          <p:cNvSpPr>
            <a:spLocks noGrp="1"/>
          </p:cNvSpPr>
          <p:nvPr>
            <p:ph idx="1"/>
          </p:nvPr>
        </p:nvSpPr>
        <p:spPr>
          <a:xfrm>
            <a:off x="838200" y="1825625"/>
            <a:ext cx="10515600" cy="4351338"/>
          </a:xfrm>
        </p:spPr>
        <p:txBody>
          <a:bodyPr>
            <a:normAutofit/>
          </a:bodyPr>
          <a:lstStyle/>
          <a:p>
            <a:pPr marL="0" indent="0">
              <a:buNone/>
            </a:pPr>
            <a:r>
              <a:rPr lang="en-US" sz="2600" dirty="0"/>
              <a:t>Qualitative data analysis is a </a:t>
            </a:r>
            <a:r>
              <a:rPr lang="en-US" sz="2600" dirty="0">
                <a:solidFill>
                  <a:srgbClr val="FF0000"/>
                </a:solidFill>
              </a:rPr>
              <a:t>process of gathering, structuring and interpreting qualitative data to understand what it represents</a:t>
            </a:r>
            <a:r>
              <a:rPr lang="en-US" sz="2600" dirty="0"/>
              <a:t>.</a:t>
            </a:r>
          </a:p>
          <a:p>
            <a:pPr marL="0" indent="0">
              <a:buNone/>
            </a:pPr>
            <a:endParaRPr lang="en-US" sz="2600" dirty="0"/>
          </a:p>
          <a:p>
            <a:pPr marL="0" indent="0">
              <a:buNone/>
            </a:pPr>
            <a:r>
              <a:rPr lang="en-US" sz="2600" dirty="0"/>
              <a:t>Qualitative data is non-numerical and unstructured. Qualitative data generally refers to text, such as open-ended responses to survey questions or user interviews, but also includes audio, photos and video.</a:t>
            </a:r>
          </a:p>
          <a:p>
            <a:pPr marL="0" indent="0">
              <a:buNone/>
            </a:pPr>
            <a:endParaRPr lang="en-US" sz="2600" dirty="0"/>
          </a:p>
          <a:p>
            <a:pPr marL="0" indent="0">
              <a:buNone/>
            </a:pPr>
            <a:r>
              <a:rPr lang="en-US" sz="2600" dirty="0"/>
              <a:t> Qualitative research investigates the “softer side” of things to explore and describe, while quantitative research focuses on the “hard numbers”, to measure differences between variables and the relationships between them</a:t>
            </a:r>
          </a:p>
        </p:txBody>
      </p:sp>
    </p:spTree>
    <p:extLst>
      <p:ext uri="{BB962C8B-B14F-4D97-AF65-F5344CB8AC3E}">
        <p14:creationId xmlns:p14="http://schemas.microsoft.com/office/powerpoint/2010/main" val="426411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E299-0D86-C7C9-09F3-FDF7D86D3C00}"/>
              </a:ext>
            </a:extLst>
          </p:cNvPr>
          <p:cNvSpPr>
            <a:spLocks noGrp="1"/>
          </p:cNvSpPr>
          <p:nvPr>
            <p:ph type="title"/>
          </p:nvPr>
        </p:nvSpPr>
        <p:spPr/>
        <p:txBody>
          <a:bodyPr/>
          <a:lstStyle/>
          <a:p>
            <a:r>
              <a:rPr lang="en-US" dirty="0">
                <a:solidFill>
                  <a:srgbClr val="FF0000"/>
                </a:solidFill>
              </a:rPr>
              <a:t>What are the common methods of qualitative data analysis</a:t>
            </a:r>
          </a:p>
        </p:txBody>
      </p:sp>
      <p:pic>
        <p:nvPicPr>
          <p:cNvPr id="4" name="Picture 3">
            <a:extLst>
              <a:ext uri="{FF2B5EF4-FFF2-40B4-BE49-F238E27FC236}">
                <a16:creationId xmlns:a16="http://schemas.microsoft.com/office/drawing/2014/main" id="{A895E152-4901-3D83-AAAD-4BB0F39CF503}"/>
              </a:ext>
            </a:extLst>
          </p:cNvPr>
          <p:cNvPicPr>
            <a:picLocks noChangeAspect="1"/>
          </p:cNvPicPr>
          <p:nvPr/>
        </p:nvPicPr>
        <p:blipFill>
          <a:blip r:embed="rId2"/>
          <a:stretch>
            <a:fillRect/>
          </a:stretch>
        </p:blipFill>
        <p:spPr>
          <a:xfrm>
            <a:off x="530087" y="1561513"/>
            <a:ext cx="10899913" cy="5144087"/>
          </a:xfrm>
          <a:prstGeom prst="rect">
            <a:avLst/>
          </a:prstGeom>
        </p:spPr>
      </p:pic>
    </p:spTree>
    <p:extLst>
      <p:ext uri="{BB962C8B-B14F-4D97-AF65-F5344CB8AC3E}">
        <p14:creationId xmlns:p14="http://schemas.microsoft.com/office/powerpoint/2010/main" val="127789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7514D7-D246-825A-190A-52C5BE3D395A}"/>
              </a:ext>
            </a:extLst>
          </p:cNvPr>
          <p:cNvSpPr>
            <a:spLocks noGrp="1"/>
          </p:cNvSpPr>
          <p:nvPr>
            <p:ph type="title"/>
          </p:nvPr>
        </p:nvSpPr>
        <p:spPr>
          <a:xfrm>
            <a:off x="637162" y="263137"/>
            <a:ext cx="5458838" cy="408403"/>
          </a:xfrm>
        </p:spPr>
        <p:txBody>
          <a:bodyPr>
            <a:normAutofit fontScale="90000"/>
          </a:bodyPr>
          <a:lstStyle/>
          <a:p>
            <a:r>
              <a:rPr lang="en-US" b="1" dirty="0">
                <a:solidFill>
                  <a:srgbClr val="FF0000"/>
                </a:solidFill>
              </a:rPr>
              <a:t>Content Analysis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190020-5B17-4FCB-2AE5-906CCD2B098D}"/>
              </a:ext>
            </a:extLst>
          </p:cNvPr>
          <p:cNvPicPr>
            <a:picLocks noChangeAspect="1"/>
          </p:cNvPicPr>
          <p:nvPr/>
        </p:nvPicPr>
        <p:blipFill>
          <a:blip r:embed="rId2"/>
          <a:stretch>
            <a:fillRect/>
          </a:stretch>
        </p:blipFill>
        <p:spPr>
          <a:xfrm>
            <a:off x="703182" y="2197557"/>
            <a:ext cx="4777381" cy="22931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AD5ACE7-252D-67B1-1EB4-22A523C9018E}"/>
              </a:ext>
            </a:extLst>
          </p:cNvPr>
          <p:cNvSpPr>
            <a:spLocks noGrp="1"/>
          </p:cNvSpPr>
          <p:nvPr>
            <p:ph idx="1"/>
          </p:nvPr>
        </p:nvSpPr>
        <p:spPr>
          <a:xfrm>
            <a:off x="5894962" y="671540"/>
            <a:ext cx="6297038" cy="6172863"/>
          </a:xfrm>
        </p:spPr>
        <p:txBody>
          <a:bodyPr>
            <a:normAutofit fontScale="92500"/>
          </a:bodyPr>
          <a:lstStyle/>
          <a:p>
            <a:r>
              <a:rPr lang="en-US" sz="2400" dirty="0"/>
              <a:t>Thematic analysis is a part of the content analysis.  </a:t>
            </a:r>
          </a:p>
          <a:p>
            <a:r>
              <a:rPr lang="en-US" sz="2400" dirty="0"/>
              <a:t>Content analysis is used to </a:t>
            </a:r>
            <a:r>
              <a:rPr lang="en-US" sz="2400" dirty="0">
                <a:solidFill>
                  <a:srgbClr val="FF0000"/>
                </a:solidFill>
              </a:rPr>
              <a:t>identify the patterns that emerge from text, by grouping content into words, concepts, and themes. </a:t>
            </a:r>
          </a:p>
          <a:p>
            <a:r>
              <a:rPr lang="en-US" sz="2400" dirty="0"/>
              <a:t>Content analysis is useful to quantify the relationship between all of the grouped content.</a:t>
            </a:r>
          </a:p>
          <a:p>
            <a:r>
              <a:rPr lang="en-US" sz="2400" dirty="0"/>
              <a:t>Using content analysis, researchers can quantify and analyze the presence, meanings, and relationships of such certain words, themes, or concepts. </a:t>
            </a:r>
          </a:p>
          <a:p>
            <a:r>
              <a:rPr lang="en-US" sz="2400" dirty="0"/>
              <a:t>As an example, researchers can evaluate language used within a news article to search for bias or partiality. </a:t>
            </a:r>
          </a:p>
          <a:p>
            <a:r>
              <a:rPr lang="en-US" sz="2400" dirty="0"/>
              <a:t>Researchers can then make inferences about the messages within the texts, the writer(s), the audience, and even the culture and time of surrounding the text.</a:t>
            </a:r>
          </a:p>
        </p:txBody>
      </p:sp>
    </p:spTree>
    <p:extLst>
      <p:ext uri="{BB962C8B-B14F-4D97-AF65-F5344CB8AC3E}">
        <p14:creationId xmlns:p14="http://schemas.microsoft.com/office/powerpoint/2010/main" val="315564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525D416-EF15-2CF8-DBF3-26AAF4BBD5D5}"/>
              </a:ext>
            </a:extLst>
          </p:cNvPr>
          <p:cNvSpPr>
            <a:spLocks noGrp="1"/>
          </p:cNvSpPr>
          <p:nvPr>
            <p:ph type="title"/>
          </p:nvPr>
        </p:nvSpPr>
        <p:spPr>
          <a:xfrm>
            <a:off x="838200" y="365125"/>
            <a:ext cx="10515600" cy="1325563"/>
          </a:xfrm>
        </p:spPr>
        <p:txBody>
          <a:bodyPr>
            <a:normAutofit/>
          </a:bodyPr>
          <a:lstStyle/>
          <a:p>
            <a:r>
              <a:rPr lang="en-US" b="1" dirty="0">
                <a:solidFill>
                  <a:srgbClr val="FF0000"/>
                </a:solidFill>
              </a:rPr>
              <a:t>Description of Content Analysis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BF4870A-87AE-F626-3EAB-BB809D03FCB1}"/>
              </a:ext>
            </a:extLst>
          </p:cNvPr>
          <p:cNvSpPr>
            <a:spLocks noGrp="1"/>
          </p:cNvSpPr>
          <p:nvPr>
            <p:ph idx="1"/>
          </p:nvPr>
        </p:nvSpPr>
        <p:spPr>
          <a:xfrm>
            <a:off x="838200" y="1825625"/>
            <a:ext cx="10515600" cy="4667250"/>
          </a:xfrm>
        </p:spPr>
        <p:txBody>
          <a:bodyPr>
            <a:normAutofit/>
          </a:bodyPr>
          <a:lstStyle/>
          <a:p>
            <a:pPr marL="0" indent="0">
              <a:buNone/>
            </a:pPr>
            <a:r>
              <a:rPr lang="en-US" sz="2400" dirty="0">
                <a:solidFill>
                  <a:srgbClr val="FF0000"/>
                </a:solidFill>
              </a:rPr>
              <a:t>Sources of data </a:t>
            </a:r>
            <a:r>
              <a:rPr lang="en-US" sz="2400" dirty="0"/>
              <a:t>could be from interviews, open-ended questions, field research notes, conversations, or literally any occurrence of communicative language (such as books, essays, discussions, newspaper headlines, speeches, media, historical documents). </a:t>
            </a:r>
          </a:p>
          <a:p>
            <a:pPr marL="0" indent="0">
              <a:buNone/>
            </a:pPr>
            <a:endParaRPr lang="en-US" sz="2400" dirty="0"/>
          </a:p>
          <a:p>
            <a:pPr marL="0" indent="0">
              <a:buNone/>
            </a:pPr>
            <a:r>
              <a:rPr lang="en-US" sz="2400" dirty="0"/>
              <a:t>A single study may analyze various forms of text in its analysis. To analyze the text using content analysis, the text must be coded, or broken down, into manageable code categories for analysis (i.e. “codes”). </a:t>
            </a:r>
          </a:p>
          <a:p>
            <a:pPr marL="0" indent="0">
              <a:buNone/>
            </a:pPr>
            <a:endParaRPr lang="en-US" sz="2400" dirty="0"/>
          </a:p>
          <a:p>
            <a:pPr marL="0" indent="0">
              <a:buNone/>
            </a:pPr>
            <a:r>
              <a:rPr lang="en-US" sz="2400" dirty="0"/>
              <a:t>Once the text is coded into code categories, the codes can then be further categorized into “code categories” to summarize data even further.</a:t>
            </a:r>
          </a:p>
        </p:txBody>
      </p:sp>
    </p:spTree>
    <p:extLst>
      <p:ext uri="{BB962C8B-B14F-4D97-AF65-F5344CB8AC3E}">
        <p14:creationId xmlns:p14="http://schemas.microsoft.com/office/powerpoint/2010/main" val="316666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C1D8-A535-1C87-1398-228DD882BB6D}"/>
              </a:ext>
            </a:extLst>
          </p:cNvPr>
          <p:cNvSpPr>
            <a:spLocks noGrp="1"/>
          </p:cNvSpPr>
          <p:nvPr>
            <p:ph type="title"/>
          </p:nvPr>
        </p:nvSpPr>
        <p:spPr>
          <a:xfrm>
            <a:off x="4965430" y="629268"/>
            <a:ext cx="6586491" cy="1286160"/>
          </a:xfrm>
        </p:spPr>
        <p:txBody>
          <a:bodyPr anchor="b">
            <a:normAutofit/>
          </a:bodyPr>
          <a:lstStyle/>
          <a:p>
            <a:r>
              <a:rPr lang="en-US" sz="4100" b="1" dirty="0">
                <a:solidFill>
                  <a:srgbClr val="FF0000"/>
                </a:solidFill>
              </a:rPr>
              <a:t>Uses of Content Analysis</a:t>
            </a:r>
            <a:br>
              <a:rPr lang="en-US" sz="4100" dirty="0"/>
            </a:br>
            <a:endParaRPr lang="en-US" sz="4100" dirty="0"/>
          </a:p>
        </p:txBody>
      </p:sp>
      <p:sp>
        <p:nvSpPr>
          <p:cNvPr id="3" name="Content Placeholder 2">
            <a:extLst>
              <a:ext uri="{FF2B5EF4-FFF2-40B4-BE49-F238E27FC236}">
                <a16:creationId xmlns:a16="http://schemas.microsoft.com/office/drawing/2014/main" id="{2E3C3626-46C0-54F4-322F-ACB6B573E3BD}"/>
              </a:ext>
            </a:extLst>
          </p:cNvPr>
          <p:cNvSpPr>
            <a:spLocks noGrp="1"/>
          </p:cNvSpPr>
          <p:nvPr>
            <p:ph idx="1"/>
          </p:nvPr>
        </p:nvSpPr>
        <p:spPr>
          <a:xfrm>
            <a:off x="4965431" y="2115118"/>
            <a:ext cx="7226569" cy="4742882"/>
          </a:xfrm>
        </p:spPr>
        <p:txBody>
          <a:bodyPr>
            <a:normAutofit lnSpcReduction="10000"/>
          </a:bodyPr>
          <a:lstStyle/>
          <a:p>
            <a:pPr marL="514350" indent="-514350">
              <a:buFont typeface="+mj-lt"/>
              <a:buAutoNum type="arabicPeriod"/>
            </a:pPr>
            <a:r>
              <a:rPr lang="en-US" sz="2400" b="0" i="0" dirty="0">
                <a:effectLst/>
                <a:latin typeface="Avenir LT W01_45 Book1475508"/>
              </a:rPr>
              <a:t>Identify the intentions, focus or communication trends of an individual, group or institution</a:t>
            </a:r>
          </a:p>
          <a:p>
            <a:pPr marL="514350" indent="-514350">
              <a:buFont typeface="+mj-lt"/>
              <a:buAutoNum type="arabicPeriod"/>
            </a:pPr>
            <a:r>
              <a:rPr lang="en-US" sz="2400" b="0" i="0" dirty="0">
                <a:effectLst/>
                <a:latin typeface="Avenir LT W01_45 Book1475508"/>
              </a:rPr>
              <a:t>Describe attitudinal and behavioral responses to communications</a:t>
            </a:r>
          </a:p>
          <a:p>
            <a:pPr marL="514350" indent="-514350">
              <a:buFont typeface="+mj-lt"/>
              <a:buAutoNum type="arabicPeriod"/>
            </a:pPr>
            <a:r>
              <a:rPr lang="en-US" sz="2400" b="0" i="0" dirty="0">
                <a:effectLst/>
                <a:latin typeface="Avenir LT W01_45 Book1475508"/>
              </a:rPr>
              <a:t>Determine the psychological or emotional state of persons or groups</a:t>
            </a:r>
          </a:p>
          <a:p>
            <a:pPr marL="514350" indent="-514350">
              <a:buFont typeface="+mj-lt"/>
              <a:buAutoNum type="arabicPeriod"/>
            </a:pPr>
            <a:r>
              <a:rPr lang="en-US" sz="2400" b="0" i="0" dirty="0">
                <a:effectLst/>
                <a:latin typeface="Avenir LT W01_45 Book1475508"/>
              </a:rPr>
              <a:t>Reveal international differences in communication content</a:t>
            </a:r>
          </a:p>
          <a:p>
            <a:pPr marL="514350" indent="-514350">
              <a:buFont typeface="+mj-lt"/>
              <a:buAutoNum type="arabicPeriod"/>
            </a:pPr>
            <a:r>
              <a:rPr lang="en-US" sz="2400" b="0" i="0" dirty="0">
                <a:effectLst/>
                <a:latin typeface="Avenir LT W01_45 Book1475508"/>
              </a:rPr>
              <a:t>Reveal patterns in communication content</a:t>
            </a:r>
          </a:p>
          <a:p>
            <a:pPr marL="514350" indent="-514350">
              <a:buFont typeface="+mj-lt"/>
              <a:buAutoNum type="arabicPeriod"/>
            </a:pPr>
            <a:r>
              <a:rPr lang="en-US" sz="2400" b="0" i="0" dirty="0">
                <a:effectLst/>
                <a:latin typeface="Avenir LT W01_45 Book1475508"/>
              </a:rPr>
              <a:t>Pre-test and improve an intervention or survey prior to launch</a:t>
            </a:r>
          </a:p>
          <a:p>
            <a:pPr marL="514350" indent="-514350">
              <a:buFont typeface="+mj-lt"/>
              <a:buAutoNum type="arabicPeriod"/>
            </a:pPr>
            <a:r>
              <a:rPr lang="en-US" sz="2400" b="0" i="0" dirty="0">
                <a:effectLst/>
                <a:latin typeface="Avenir LT W01_45 Book1475508"/>
              </a:rPr>
              <a:t>Analyze focus group interviews and open-ended questions to complement quantitative data</a:t>
            </a:r>
          </a:p>
          <a:p>
            <a:pPr marL="0" indent="0">
              <a:buNone/>
            </a:pPr>
            <a:endParaRPr lang="en-US" sz="1700" dirty="0"/>
          </a:p>
        </p:txBody>
      </p:sp>
      <p:pic>
        <p:nvPicPr>
          <p:cNvPr id="5" name="Picture 4" descr="Drawings on colourful paper">
            <a:extLst>
              <a:ext uri="{FF2B5EF4-FFF2-40B4-BE49-F238E27FC236}">
                <a16:creationId xmlns:a16="http://schemas.microsoft.com/office/drawing/2014/main" id="{F54A4ABE-5472-EFB7-795D-297B576E6B46}"/>
              </a:ext>
            </a:extLst>
          </p:cNvPr>
          <p:cNvPicPr>
            <a:picLocks noChangeAspect="1"/>
          </p:cNvPicPr>
          <p:nvPr/>
        </p:nvPicPr>
        <p:blipFill rotWithShape="1">
          <a:blip r:embed="rId2"/>
          <a:srcRect l="17312" r="3756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F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3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3F56-711B-7CD7-DB86-B1648AAFB706}"/>
              </a:ext>
            </a:extLst>
          </p:cNvPr>
          <p:cNvSpPr>
            <a:spLocks noGrp="1"/>
          </p:cNvSpPr>
          <p:nvPr>
            <p:ph type="title"/>
          </p:nvPr>
        </p:nvSpPr>
        <p:spPr>
          <a:xfrm>
            <a:off x="4965430" y="629268"/>
            <a:ext cx="6586491" cy="1286160"/>
          </a:xfrm>
        </p:spPr>
        <p:txBody>
          <a:bodyPr anchor="b">
            <a:normAutofit/>
          </a:bodyPr>
          <a:lstStyle/>
          <a:p>
            <a:r>
              <a:rPr lang="en-US" sz="4100" dirty="0">
                <a:solidFill>
                  <a:srgbClr val="FF0000"/>
                </a:solidFill>
              </a:rPr>
              <a:t>Types of Content Analysis</a:t>
            </a:r>
            <a:br>
              <a:rPr lang="en-US" sz="4100" dirty="0"/>
            </a:br>
            <a:endParaRPr lang="en-US" sz="4100" dirty="0"/>
          </a:p>
        </p:txBody>
      </p:sp>
      <p:sp>
        <p:nvSpPr>
          <p:cNvPr id="3" name="Content Placeholder 2">
            <a:extLst>
              <a:ext uri="{FF2B5EF4-FFF2-40B4-BE49-F238E27FC236}">
                <a16:creationId xmlns:a16="http://schemas.microsoft.com/office/drawing/2014/main" id="{6C23CD32-A876-8C68-A358-F3098D889744}"/>
              </a:ext>
            </a:extLst>
          </p:cNvPr>
          <p:cNvSpPr>
            <a:spLocks noGrp="1"/>
          </p:cNvSpPr>
          <p:nvPr>
            <p:ph idx="1"/>
          </p:nvPr>
        </p:nvSpPr>
        <p:spPr>
          <a:xfrm>
            <a:off x="4965431" y="2115117"/>
            <a:ext cx="6586489" cy="4742883"/>
          </a:xfrm>
        </p:spPr>
        <p:txBody>
          <a:bodyPr>
            <a:normAutofit/>
          </a:bodyPr>
          <a:lstStyle/>
          <a:p>
            <a:pPr marL="0" indent="0">
              <a:buNone/>
            </a:pPr>
            <a:endParaRPr lang="en-US" sz="2000" dirty="0"/>
          </a:p>
          <a:p>
            <a:pPr marL="0" indent="0">
              <a:buNone/>
            </a:pPr>
            <a:r>
              <a:rPr lang="en-US" sz="2400" dirty="0"/>
              <a:t>There are two general types of content analysis: conceptual analysis and relational analysis. </a:t>
            </a:r>
          </a:p>
          <a:p>
            <a:pPr marL="0" indent="0">
              <a:buNone/>
            </a:pPr>
            <a:r>
              <a:rPr lang="en-US" sz="2400" b="1" dirty="0">
                <a:solidFill>
                  <a:srgbClr val="FF0000"/>
                </a:solidFill>
              </a:rPr>
              <a:t>Conceptual analysis </a:t>
            </a:r>
            <a:r>
              <a:rPr lang="en-US" sz="2400" dirty="0"/>
              <a:t>determines the existence and </a:t>
            </a:r>
            <a:r>
              <a:rPr lang="en-US" sz="2400" dirty="0">
                <a:solidFill>
                  <a:srgbClr val="002060"/>
                </a:solidFill>
              </a:rPr>
              <a:t>frequency of concepts </a:t>
            </a:r>
            <a:r>
              <a:rPr lang="en-US" sz="2400" dirty="0"/>
              <a:t>in a text.</a:t>
            </a:r>
          </a:p>
          <a:p>
            <a:pPr marL="0" indent="0">
              <a:buNone/>
            </a:pPr>
            <a:endParaRPr lang="en-US" sz="2400" dirty="0"/>
          </a:p>
          <a:p>
            <a:pPr marL="0" indent="0">
              <a:buNone/>
            </a:pPr>
            <a:r>
              <a:rPr lang="en-US" sz="2400" b="1" dirty="0">
                <a:solidFill>
                  <a:srgbClr val="FF0000"/>
                </a:solidFill>
              </a:rPr>
              <a:t> Relational analysis </a:t>
            </a:r>
            <a:r>
              <a:rPr lang="en-US" sz="2400" dirty="0"/>
              <a:t>develops the conceptual analysis further by examining the </a:t>
            </a:r>
            <a:r>
              <a:rPr lang="en-US" sz="2400" dirty="0">
                <a:solidFill>
                  <a:srgbClr val="002060"/>
                </a:solidFill>
              </a:rPr>
              <a:t>relationships among concepts in a text</a:t>
            </a:r>
            <a:r>
              <a:rPr lang="en-US" sz="2400" dirty="0"/>
              <a:t>. Each type of analysis may lead to different results, conclusions, interpretations and meanings.</a:t>
            </a:r>
          </a:p>
        </p:txBody>
      </p:sp>
      <p:pic>
        <p:nvPicPr>
          <p:cNvPr id="5" name="Picture 4" descr="Multi-coloured paper-craft art">
            <a:extLst>
              <a:ext uri="{FF2B5EF4-FFF2-40B4-BE49-F238E27FC236}">
                <a16:creationId xmlns:a16="http://schemas.microsoft.com/office/drawing/2014/main" id="{7EFC1FDC-2DB6-B6A9-95CA-481026F5C8B3}"/>
              </a:ext>
            </a:extLst>
          </p:cNvPr>
          <p:cNvPicPr>
            <a:picLocks noChangeAspect="1"/>
          </p:cNvPicPr>
          <p:nvPr/>
        </p:nvPicPr>
        <p:blipFill rotWithShape="1">
          <a:blip r:embed="rId2"/>
          <a:srcRect l="28559" r="2632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C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5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4965430" y="629268"/>
            <a:ext cx="6586491" cy="1286160"/>
          </a:xfrm>
        </p:spPr>
        <p:txBody>
          <a:bodyPr anchor="b">
            <a:normAutofit/>
          </a:bodyPr>
          <a:lstStyle/>
          <a:p>
            <a:r>
              <a:rPr lang="en-US" sz="4100" b="1" dirty="0">
                <a:solidFill>
                  <a:srgbClr val="FF0000"/>
                </a:solidFill>
              </a:rPr>
              <a:t>Narrative Analysis</a:t>
            </a:r>
            <a:br>
              <a:rPr lang="en-US" sz="4100" dirty="0"/>
            </a:br>
            <a:endParaRPr lang="en-US" sz="4100" dirty="0"/>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4965431" y="2438400"/>
            <a:ext cx="6586489" cy="3785419"/>
          </a:xfrm>
        </p:spPr>
        <p:txBody>
          <a:bodyPr>
            <a:normAutofit lnSpcReduction="10000"/>
          </a:bodyPr>
          <a:lstStyle/>
          <a:p>
            <a:pPr marL="0" indent="0">
              <a:buNone/>
            </a:pPr>
            <a:r>
              <a:rPr lang="en-US" dirty="0"/>
              <a:t>Narrative analysis </a:t>
            </a:r>
            <a:r>
              <a:rPr lang="en-US" dirty="0">
                <a:solidFill>
                  <a:srgbClr val="FF0000"/>
                </a:solidFill>
              </a:rPr>
              <a:t>focuses on the stories people tell and the language they use to make sense of them.  </a:t>
            </a:r>
          </a:p>
          <a:p>
            <a:pPr marL="0" indent="0">
              <a:buNone/>
            </a:pPr>
            <a:r>
              <a:rPr lang="en-US" dirty="0"/>
              <a:t>It is particularly useful for getting a deep understanding of customers’ perspectives on a specific issue. </a:t>
            </a:r>
          </a:p>
          <a:p>
            <a:pPr marL="0" indent="0">
              <a:buNone/>
            </a:pPr>
            <a:r>
              <a:rPr lang="en-US" dirty="0"/>
              <a:t>A narrative analysis might enable us to summarize the outcomes of a focused case study</a:t>
            </a:r>
            <a:r>
              <a:rPr lang="en-US" sz="2000" dirty="0"/>
              <a:t>.</a:t>
            </a:r>
          </a:p>
        </p:txBody>
      </p:sp>
      <p:pic>
        <p:nvPicPr>
          <p:cNvPr id="5" name="Picture 4" descr="A person reaching for a paper on a table full of paper and sticky notes">
            <a:extLst>
              <a:ext uri="{FF2B5EF4-FFF2-40B4-BE49-F238E27FC236}">
                <a16:creationId xmlns:a16="http://schemas.microsoft.com/office/drawing/2014/main" id="{93A5A1C6-08A5-5361-B58F-8D850AE3990A}"/>
              </a:ext>
            </a:extLst>
          </p:cNvPr>
          <p:cNvPicPr>
            <a:picLocks noChangeAspect="1"/>
          </p:cNvPicPr>
          <p:nvPr/>
        </p:nvPicPr>
        <p:blipFill rotWithShape="1">
          <a:blip r:embed="rId2"/>
          <a:srcRect l="26944" r="2793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4F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7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5894962" y="479493"/>
            <a:ext cx="5458838" cy="800667"/>
          </a:xfrm>
        </p:spPr>
        <p:txBody>
          <a:bodyPr>
            <a:normAutofit fontScale="90000"/>
          </a:bodyPr>
          <a:lstStyle/>
          <a:p>
            <a:r>
              <a:rPr lang="en-US" b="1" dirty="0"/>
              <a:t>Narrative Analysis</a:t>
            </a:r>
            <a:br>
              <a:rPr lang="en-US" dirty="0"/>
            </a:br>
            <a:endParaRPr lang="en-US" dirty="0"/>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03AA440-2FC2-9414-7F4F-436B108749AF}"/>
              </a:ext>
            </a:extLst>
          </p:cNvPr>
          <p:cNvPicPr>
            <a:picLocks noChangeAspect="1"/>
          </p:cNvPicPr>
          <p:nvPr/>
        </p:nvPicPr>
        <p:blipFill>
          <a:blip r:embed="rId2"/>
          <a:stretch>
            <a:fillRect/>
          </a:stretch>
        </p:blipFill>
        <p:spPr>
          <a:xfrm>
            <a:off x="703182" y="2209500"/>
            <a:ext cx="4777381" cy="226925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5627077" y="1280160"/>
            <a:ext cx="6469065" cy="5564243"/>
          </a:xfrm>
        </p:spPr>
        <p:txBody>
          <a:bodyPr>
            <a:normAutofit fontScale="85000" lnSpcReduction="20000"/>
          </a:bodyPr>
          <a:lstStyle/>
          <a:p>
            <a:pPr marL="0" indent="0">
              <a:buNone/>
            </a:pPr>
            <a:r>
              <a:rPr lang="en-US" sz="2600" b="1" dirty="0">
                <a:solidFill>
                  <a:srgbClr val="002060"/>
                </a:solidFill>
              </a:rPr>
              <a:t>Narrative analysis is all about listening to people telling stories and </a:t>
            </a:r>
            <a:r>
              <a:rPr lang="en-US" sz="2600" b="1" dirty="0" err="1">
                <a:solidFill>
                  <a:srgbClr val="002060"/>
                </a:solidFill>
              </a:rPr>
              <a:t>analysing</a:t>
            </a:r>
            <a:r>
              <a:rPr lang="en-US" sz="2600" b="1" dirty="0">
                <a:solidFill>
                  <a:srgbClr val="002060"/>
                </a:solidFill>
              </a:rPr>
              <a:t> what that means</a:t>
            </a:r>
            <a:r>
              <a:rPr lang="en-US" sz="2600" b="1" dirty="0"/>
              <a:t>. </a:t>
            </a:r>
          </a:p>
          <a:p>
            <a:pPr marL="0" indent="0">
              <a:lnSpc>
                <a:spcPct val="120000"/>
              </a:lnSpc>
              <a:buNone/>
            </a:pPr>
            <a:r>
              <a:rPr lang="en-US" sz="2600" dirty="0"/>
              <a:t>Since stories serve a functional purpose of helping us make sense of the world, we can gain </a:t>
            </a:r>
            <a:r>
              <a:rPr lang="en-US" sz="2600" dirty="0">
                <a:solidFill>
                  <a:srgbClr val="002060"/>
                </a:solidFill>
              </a:rPr>
              <a:t>insights into the ways that people deal with and make sense of reality </a:t>
            </a:r>
            <a:r>
              <a:rPr lang="en-US" sz="2600" dirty="0"/>
              <a:t>by </a:t>
            </a:r>
            <a:r>
              <a:rPr lang="en-US" sz="2600" dirty="0" err="1"/>
              <a:t>analysing</a:t>
            </a:r>
            <a:r>
              <a:rPr lang="en-US" sz="2600" dirty="0"/>
              <a:t> their stories and the ways they’re told.</a:t>
            </a:r>
          </a:p>
          <a:p>
            <a:pPr marL="0" indent="0">
              <a:lnSpc>
                <a:spcPct val="120000"/>
              </a:lnSpc>
              <a:buNone/>
            </a:pPr>
            <a:r>
              <a:rPr lang="en-US" sz="2600" dirty="0" err="1">
                <a:solidFill>
                  <a:srgbClr val="002060"/>
                </a:solidFill>
              </a:rPr>
              <a:t>Eg</a:t>
            </a:r>
            <a:r>
              <a:rPr lang="en-US" sz="2600" dirty="0">
                <a:solidFill>
                  <a:srgbClr val="002060"/>
                </a:solidFill>
              </a:rPr>
              <a:t>: </a:t>
            </a:r>
            <a:r>
              <a:rPr lang="en-US" sz="2600" dirty="0"/>
              <a:t>use narrative analysis to explore whether how something is being said is important. For instance, the </a:t>
            </a:r>
            <a:r>
              <a:rPr lang="en-US" sz="2600" dirty="0">
                <a:solidFill>
                  <a:srgbClr val="002060"/>
                </a:solidFill>
              </a:rPr>
              <a:t>narrative of a prisoner trying to justify their crime </a:t>
            </a:r>
            <a:r>
              <a:rPr lang="en-US" sz="2600" dirty="0"/>
              <a:t>could provide insight into their view of the world and the justice system. </a:t>
            </a:r>
            <a:r>
              <a:rPr lang="en-US" sz="2600" dirty="0" err="1"/>
              <a:t>Analysing</a:t>
            </a:r>
            <a:r>
              <a:rPr lang="en-US" sz="2600" dirty="0"/>
              <a:t> the ways entrepreneurs talk about the struggles in their careers could provide powerful insights into their mindsets and perspectives. In other words, narrative analysis is about paying attention to the stories that people tell – and more importantly, the way they tell them</a:t>
            </a:r>
            <a:r>
              <a:rPr lang="en-US" sz="1500" dirty="0"/>
              <a:t>.</a:t>
            </a:r>
          </a:p>
        </p:txBody>
      </p:sp>
    </p:spTree>
    <p:extLst>
      <p:ext uri="{BB962C8B-B14F-4D97-AF65-F5344CB8AC3E}">
        <p14:creationId xmlns:p14="http://schemas.microsoft.com/office/powerpoint/2010/main" val="234944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weaveVTI">
  <a:themeElements>
    <a:clrScheme name="AnalogousFromDarkSeedLeftStep">
      <a:dk1>
        <a:srgbClr val="000000"/>
      </a:dk1>
      <a:lt1>
        <a:srgbClr val="FFFFFF"/>
      </a:lt1>
      <a:dk2>
        <a:srgbClr val="393620"/>
      </a:dk2>
      <a:lt2>
        <a:srgbClr val="E8E2E5"/>
      </a:lt2>
      <a:accent1>
        <a:srgbClr val="2DB574"/>
      </a:accent1>
      <a:accent2>
        <a:srgbClr val="21B831"/>
      </a:accent2>
      <a:accent3>
        <a:srgbClr val="58B62D"/>
      </a:accent3>
      <a:accent4>
        <a:srgbClr val="87AD20"/>
      </a:accent4>
      <a:accent5>
        <a:srgbClr val="B6A22D"/>
      </a:accent5>
      <a:accent6>
        <a:srgbClr val="C86C24"/>
      </a:accent6>
      <a:hlink>
        <a:srgbClr val="84862C"/>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93</TotalTime>
  <Words>1638</Words>
  <Application>Microsoft Office PowerPoint</Application>
  <PresentationFormat>Widescreen</PresentationFormat>
  <Paragraphs>84</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Avenir LT W01_45 Book1475508</vt:lpstr>
      <vt:lpstr>Calibri</vt:lpstr>
      <vt:lpstr>Calibri Light</vt:lpstr>
      <vt:lpstr>inherit</vt:lpstr>
      <vt:lpstr>Neue Haas Grotesk Text Pro</vt:lpstr>
      <vt:lpstr>pt sans</vt:lpstr>
      <vt:lpstr>Office Theme</vt:lpstr>
      <vt:lpstr>InterweaveVTI</vt:lpstr>
      <vt:lpstr>Topic 11 Methods of Qualitative Data Analysis</vt:lpstr>
      <vt:lpstr>What is qualitative Data Analysis</vt:lpstr>
      <vt:lpstr>What are the common methods of qualitative data analysis</vt:lpstr>
      <vt:lpstr>Content Analysis</vt:lpstr>
      <vt:lpstr>Description of Content Analysis</vt:lpstr>
      <vt:lpstr>Uses of Content Analysis </vt:lpstr>
      <vt:lpstr>Types of Content Analysis </vt:lpstr>
      <vt:lpstr>Narrative Analysis </vt:lpstr>
      <vt:lpstr>Narrative Analysis </vt:lpstr>
      <vt:lpstr>Discourse Analysis </vt:lpstr>
      <vt:lpstr>Discourse Analysis </vt:lpstr>
      <vt:lpstr>Thematic Analysis </vt:lpstr>
      <vt:lpstr>Thematic Analysis </vt:lpstr>
      <vt:lpstr>Thematic Analysis </vt:lpstr>
      <vt:lpstr>Grounded Theory</vt:lpstr>
      <vt:lpstr>Grounded Theory G Qualitative analysis method where the intention is to create a new theory (or theories) using the data at hand, through a series of “tests” and “revisions.”  </vt:lpstr>
      <vt:lpstr>Grounded Theory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11 Methods of Qualitative Data Analysis</dc:title>
  <dc:creator>Assoc. Prof. Dr. Jugindar Singh</dc:creator>
  <cp:lastModifiedBy>Assoc. Prof. Dr. Jugindar Singh</cp:lastModifiedBy>
  <cp:revision>5</cp:revision>
  <dcterms:created xsi:type="dcterms:W3CDTF">2022-05-21T00:49:13Z</dcterms:created>
  <dcterms:modified xsi:type="dcterms:W3CDTF">2022-07-24T00:33:31Z</dcterms:modified>
</cp:coreProperties>
</file>