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256" r:id="rId4"/>
    <p:sldId id="1147" r:id="rId5"/>
    <p:sldId id="950" r:id="rId6"/>
    <p:sldId id="916" r:id="rId7"/>
    <p:sldId id="809" r:id="rId8"/>
    <p:sldId id="1177" r:id="rId9"/>
    <p:sldId id="1178" r:id="rId10"/>
    <p:sldId id="1179" r:id="rId11"/>
    <p:sldId id="817" r:id="rId12"/>
    <p:sldId id="1146" r:id="rId13"/>
    <p:sldId id="1171" r:id="rId14"/>
    <p:sldId id="1173" r:id="rId15"/>
    <p:sldId id="920" r:id="rId16"/>
    <p:sldId id="923" r:id="rId17"/>
    <p:sldId id="924" r:id="rId18"/>
    <p:sldId id="925" r:id="rId19"/>
    <p:sldId id="926" r:id="rId20"/>
    <p:sldId id="927" r:id="rId21"/>
    <p:sldId id="928" r:id="rId22"/>
    <p:sldId id="917" r:id="rId23"/>
    <p:sldId id="918" r:id="rId24"/>
    <p:sldId id="1174" r:id="rId25"/>
    <p:sldId id="264" r:id="rId26"/>
    <p:sldId id="265" r:id="rId27"/>
    <p:sldId id="266" r:id="rId28"/>
    <p:sldId id="267" r:id="rId29"/>
    <p:sldId id="268" r:id="rId30"/>
    <p:sldId id="1175" r:id="rId31"/>
    <p:sldId id="117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3645-DCFE-47FC-8A66-F9A45A422ED9}"/>
              </a:ext>
            </a:extLst>
          </p:cNvPr>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D509FA-7BD7-4D45-998F-0E43038F179C}"/>
              </a:ext>
            </a:extLst>
          </p:cNvPr>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2D03A0B2-4A2F-D846-A5E6-FB7CB9A031F7}"/>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7F573F1D-73A7-FB41-BCAD-FC9AA7DEF4F5}"/>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Date Placeholder 6">
            <a:extLst>
              <a:ext uri="{FF2B5EF4-FFF2-40B4-BE49-F238E27FC236}">
                <a16:creationId xmlns:a16="http://schemas.microsoft.com/office/drawing/2014/main" id="{DDCFA51C-E4FE-4BF2-A2DD-E32DE57D8AD0}"/>
              </a:ext>
            </a:extLst>
          </p:cNvPr>
          <p:cNvSpPr>
            <a:spLocks noGrp="1"/>
          </p:cNvSpPr>
          <p:nvPr>
            <p:ph type="dt" sz="half" idx="10"/>
          </p:nvPr>
        </p:nvSpPr>
        <p:spPr/>
        <p:txBody>
          <a:bodyPr/>
          <a:lstStyle/>
          <a:p>
            <a:pPr algn="r"/>
            <a:fld id="{1449AA12-8195-4182-A7AC-2E7E59DFBDAF}" type="datetimeFigureOut">
              <a:rPr lang="en-US" smtClean="0"/>
              <a:pPr algn="r"/>
              <a:t>7/24/2022</a:t>
            </a:fld>
            <a:endParaRPr lang="en-US"/>
          </a:p>
        </p:txBody>
      </p:sp>
      <p:sp>
        <p:nvSpPr>
          <p:cNvPr id="8" name="Footer Placeholder 7">
            <a:extLst>
              <a:ext uri="{FF2B5EF4-FFF2-40B4-BE49-F238E27FC236}">
                <a16:creationId xmlns:a16="http://schemas.microsoft.com/office/drawing/2014/main" id="{5A438448-FC2D-4A2F-B7C0-04AC50311EAA}"/>
              </a:ext>
            </a:extLst>
          </p:cNvPr>
          <p:cNvSpPr>
            <a:spLocks noGrp="1"/>
          </p:cNvSpPr>
          <p:nvPr>
            <p:ph type="ftr" sz="quarter" idx="11"/>
          </p:nvPr>
        </p:nvSpPr>
        <p:spPr>
          <a:xfrm>
            <a:off x="3221150" y="6292850"/>
            <a:ext cx="4114800" cy="365125"/>
          </a:xfrm>
        </p:spPr>
        <p:txBody>
          <a:bodyPr/>
          <a:lstStyle/>
          <a:p>
            <a:pPr algn="l"/>
            <a:endParaRPr lang="en-US" dirty="0"/>
          </a:p>
        </p:txBody>
      </p:sp>
      <p:sp>
        <p:nvSpPr>
          <p:cNvPr id="11" name="Slide Number Placeholder 10">
            <a:extLst>
              <a:ext uri="{FF2B5EF4-FFF2-40B4-BE49-F238E27FC236}">
                <a16:creationId xmlns:a16="http://schemas.microsoft.com/office/drawing/2014/main" id="{3B07C67E-EAD9-47D8-9559-4E091BC03BA8}"/>
              </a:ext>
            </a:extLst>
          </p:cNvPr>
          <p:cNvSpPr>
            <a:spLocks noGrp="1"/>
          </p:cNvSpPr>
          <p:nvPr>
            <p:ph type="sldNum" sz="quarter" idx="12"/>
          </p:nvPr>
        </p:nvSpPr>
        <p:spPr/>
        <p:txBody>
          <a:bodyPr/>
          <a:lstStyle/>
          <a:p>
            <a:fld id="{14DFC975-2FD7-44A5-9E78-ECBA46156075}" type="slidenum">
              <a:rPr lang="en-US" smtClean="0"/>
              <a:t>‹#›</a:t>
            </a:fld>
            <a:endParaRPr lang="en-US"/>
          </a:p>
        </p:txBody>
      </p:sp>
    </p:spTree>
    <p:extLst>
      <p:ext uri="{BB962C8B-B14F-4D97-AF65-F5344CB8AC3E}">
        <p14:creationId xmlns:p14="http://schemas.microsoft.com/office/powerpoint/2010/main" val="2410157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53B0-59B2-4B39-93E0-DCFBB932C82A}"/>
              </a:ext>
            </a:extLst>
          </p:cNvPr>
          <p:cNvSpPr>
            <a:spLocks noGrp="1"/>
          </p:cNvSpPr>
          <p:nvPr>
            <p:ph type="title"/>
          </p:nvPr>
        </p:nvSpPr>
        <p:spPr>
          <a:xfrm>
            <a:off x="1587710" y="455362"/>
            <a:ext cx="9525200" cy="155041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18C5F7B-98AC-425B-80BD-6C6F3032D0CE}"/>
              </a:ext>
            </a:extLst>
          </p:cNvPr>
          <p:cNvSpPr>
            <a:spLocks noGrp="1"/>
          </p:cNvSpPr>
          <p:nvPr>
            <p:ph type="body" orient="vert" idx="1"/>
          </p:nvPr>
        </p:nvSpPr>
        <p:spPr>
          <a:xfrm>
            <a:off x="1587710" y="2160016"/>
            <a:ext cx="9525200" cy="3926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88C2EE-2433-424A-878C-24514FF5D44F}"/>
              </a:ext>
            </a:extLst>
          </p:cNvPr>
          <p:cNvSpPr>
            <a:spLocks noGrp="1"/>
          </p:cNvSpPr>
          <p:nvPr>
            <p:ph type="dt" sz="half" idx="10"/>
          </p:nvPr>
        </p:nvSpPr>
        <p:spPr/>
        <p:txBody>
          <a:bodyPr/>
          <a:lstStyle/>
          <a:p>
            <a:fld id="{1449AA12-8195-4182-A7AC-2E7E59DFBDAF}" type="datetimeFigureOut">
              <a:rPr lang="en-US" smtClean="0"/>
              <a:t>7/24/2022</a:t>
            </a:fld>
            <a:endParaRPr lang="en-US"/>
          </a:p>
        </p:txBody>
      </p:sp>
      <p:sp>
        <p:nvSpPr>
          <p:cNvPr id="5" name="Footer Placeholder 4">
            <a:extLst>
              <a:ext uri="{FF2B5EF4-FFF2-40B4-BE49-F238E27FC236}">
                <a16:creationId xmlns:a16="http://schemas.microsoft.com/office/drawing/2014/main" id="{1FFEFD20-ADE2-40F3-A071-6D1E97F8F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7D1D5-5E92-48E1-9475-EC122D3FE61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60FCF945-5CF3-5542-A36A-9CBB738E735E}"/>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7D61B-66C5-4341-8F2D-129A9E4D8283}"/>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746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7FBCF-6EDB-4883-92D4-612F4D1C5589}"/>
              </a:ext>
            </a:extLst>
          </p:cNvPr>
          <p:cNvSpPr>
            <a:spLocks noGrp="1"/>
          </p:cNvSpPr>
          <p:nvPr>
            <p:ph type="title" orient="vert"/>
          </p:nvPr>
        </p:nvSpPr>
        <p:spPr>
          <a:xfrm>
            <a:off x="8846380" y="565149"/>
            <a:ext cx="2266530" cy="56118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D2DF8-B588-416F-AA11-9F3A0DDE6765}"/>
              </a:ext>
            </a:extLst>
          </p:cNvPr>
          <p:cNvSpPr>
            <a:spLocks noGrp="1"/>
          </p:cNvSpPr>
          <p:nvPr>
            <p:ph type="body" orient="vert" idx="1"/>
          </p:nvPr>
        </p:nvSpPr>
        <p:spPr>
          <a:xfrm>
            <a:off x="1587710" y="565149"/>
            <a:ext cx="7088929" cy="5611813"/>
          </a:xfrm>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F7B1D-405D-4EE7-9A23-3F21916C9503}"/>
              </a:ext>
            </a:extLst>
          </p:cNvPr>
          <p:cNvSpPr>
            <a:spLocks noGrp="1"/>
          </p:cNvSpPr>
          <p:nvPr>
            <p:ph type="dt" sz="half" idx="10"/>
          </p:nvPr>
        </p:nvSpPr>
        <p:spPr/>
        <p:txBody>
          <a:bodyPr/>
          <a:lstStyle/>
          <a:p>
            <a:fld id="{1449AA12-8195-4182-A7AC-2E7E59DFBDAF}" type="datetimeFigureOut">
              <a:rPr lang="en-US" smtClean="0"/>
              <a:t>7/24/2022</a:t>
            </a:fld>
            <a:endParaRPr lang="en-US"/>
          </a:p>
        </p:txBody>
      </p:sp>
      <p:sp>
        <p:nvSpPr>
          <p:cNvPr id="5" name="Footer Placeholder 4">
            <a:extLst>
              <a:ext uri="{FF2B5EF4-FFF2-40B4-BE49-F238E27FC236}">
                <a16:creationId xmlns:a16="http://schemas.microsoft.com/office/drawing/2014/main" id="{D27B9304-686C-431A-8E7F-D9DD19F4D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A240B-DB2E-46ED-8AC6-744B2C1C70E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2F275F2C-778B-864A-8379-6D0726B18FDC}"/>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0051C8-76B3-384B-BCF1-60BB80301FCD}"/>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298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4155-B53B-9A38-7575-20F82DCC53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DB09BD-312D-0993-E118-7B23AD10C8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A192D7-72A1-22B1-651E-27A2EC905750}"/>
              </a:ext>
            </a:extLst>
          </p:cNvPr>
          <p:cNvSpPr>
            <a:spLocks noGrp="1"/>
          </p:cNvSpPr>
          <p:nvPr>
            <p:ph type="dt" sz="half" idx="10"/>
          </p:nvPr>
        </p:nvSpPr>
        <p:spPr/>
        <p:txBody>
          <a:bodyPr/>
          <a:lstStyle/>
          <a:p>
            <a:fld id="{08CCED1A-5DC8-434D-91D0-BA0168BFA01A}" type="datetimeFigureOut">
              <a:rPr lang="en-US" smtClean="0"/>
              <a:t>7/24/2022</a:t>
            </a:fld>
            <a:endParaRPr lang="en-US"/>
          </a:p>
        </p:txBody>
      </p:sp>
      <p:sp>
        <p:nvSpPr>
          <p:cNvPr id="5" name="Footer Placeholder 4">
            <a:extLst>
              <a:ext uri="{FF2B5EF4-FFF2-40B4-BE49-F238E27FC236}">
                <a16:creationId xmlns:a16="http://schemas.microsoft.com/office/drawing/2014/main" id="{9414EA5C-F1B2-D11C-724E-42615220B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9AA951-6160-E2EE-AC50-2D6962330BF6}"/>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2909919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8376C-F496-9897-ECFA-9E7F912A9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D11A4-A079-CF3C-2882-9BEF0B556D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E9F75-8FE6-0C16-2690-24217F544785}"/>
              </a:ext>
            </a:extLst>
          </p:cNvPr>
          <p:cNvSpPr>
            <a:spLocks noGrp="1"/>
          </p:cNvSpPr>
          <p:nvPr>
            <p:ph type="dt" sz="half" idx="10"/>
          </p:nvPr>
        </p:nvSpPr>
        <p:spPr/>
        <p:txBody>
          <a:bodyPr/>
          <a:lstStyle/>
          <a:p>
            <a:fld id="{08CCED1A-5DC8-434D-91D0-BA0168BFA01A}" type="datetimeFigureOut">
              <a:rPr lang="en-US" smtClean="0"/>
              <a:t>7/24/2022</a:t>
            </a:fld>
            <a:endParaRPr lang="en-US"/>
          </a:p>
        </p:txBody>
      </p:sp>
      <p:sp>
        <p:nvSpPr>
          <p:cNvPr id="5" name="Footer Placeholder 4">
            <a:extLst>
              <a:ext uri="{FF2B5EF4-FFF2-40B4-BE49-F238E27FC236}">
                <a16:creationId xmlns:a16="http://schemas.microsoft.com/office/drawing/2014/main" id="{06D2095F-7E72-FD1B-366E-1D9616C180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3BCDA-E4E5-553C-9304-0FF00D998312}"/>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924631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087B8-B06E-3CC9-4F6E-52C5E00A91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BD6421-D7D4-A7BF-120B-58BBD9715F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21899D-DC56-2477-E754-E0A46D181B2E}"/>
              </a:ext>
            </a:extLst>
          </p:cNvPr>
          <p:cNvSpPr>
            <a:spLocks noGrp="1"/>
          </p:cNvSpPr>
          <p:nvPr>
            <p:ph type="dt" sz="half" idx="10"/>
          </p:nvPr>
        </p:nvSpPr>
        <p:spPr/>
        <p:txBody>
          <a:bodyPr/>
          <a:lstStyle/>
          <a:p>
            <a:fld id="{08CCED1A-5DC8-434D-91D0-BA0168BFA01A}" type="datetimeFigureOut">
              <a:rPr lang="en-US" smtClean="0"/>
              <a:t>7/24/2022</a:t>
            </a:fld>
            <a:endParaRPr lang="en-US"/>
          </a:p>
        </p:txBody>
      </p:sp>
      <p:sp>
        <p:nvSpPr>
          <p:cNvPr id="5" name="Footer Placeholder 4">
            <a:extLst>
              <a:ext uri="{FF2B5EF4-FFF2-40B4-BE49-F238E27FC236}">
                <a16:creationId xmlns:a16="http://schemas.microsoft.com/office/drawing/2014/main" id="{BF61C6AB-9FD2-4977-57A0-1E3588C3D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F565C-192B-1399-02C6-B3A873E76C3C}"/>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299387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CA554-2218-5730-2BCB-718526CBD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5D20A0-75E3-D1BD-1089-8B5E7FC4C6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0F79DC-35C4-94D2-C6A3-9B12AE9EA0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004AA5-567A-1FC0-8893-278A872A74CB}"/>
              </a:ext>
            </a:extLst>
          </p:cNvPr>
          <p:cNvSpPr>
            <a:spLocks noGrp="1"/>
          </p:cNvSpPr>
          <p:nvPr>
            <p:ph type="dt" sz="half" idx="10"/>
          </p:nvPr>
        </p:nvSpPr>
        <p:spPr/>
        <p:txBody>
          <a:bodyPr/>
          <a:lstStyle/>
          <a:p>
            <a:fld id="{08CCED1A-5DC8-434D-91D0-BA0168BFA01A}" type="datetimeFigureOut">
              <a:rPr lang="en-US" smtClean="0"/>
              <a:t>7/24/2022</a:t>
            </a:fld>
            <a:endParaRPr lang="en-US"/>
          </a:p>
        </p:txBody>
      </p:sp>
      <p:sp>
        <p:nvSpPr>
          <p:cNvPr id="6" name="Footer Placeholder 5">
            <a:extLst>
              <a:ext uri="{FF2B5EF4-FFF2-40B4-BE49-F238E27FC236}">
                <a16:creationId xmlns:a16="http://schemas.microsoft.com/office/drawing/2014/main" id="{5611128E-F980-EBE1-ED4C-95EE087D7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A4D02-6B78-41AC-9079-4A19BE39E528}"/>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1405281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336C-DF33-3B63-B5C9-431E2D16FD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BF5A5C-83C8-40D3-BBA7-7865FB48BD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AD9406-74E6-30B9-FEE5-D71E0CBC88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DF21EB-13A2-F5D4-DC0B-1564E03C76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D0E2D3-2A07-EFB4-A442-DC8E4821B9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BCEFA1-ACF7-2E60-7CC1-2F2511C53CF9}"/>
              </a:ext>
            </a:extLst>
          </p:cNvPr>
          <p:cNvSpPr>
            <a:spLocks noGrp="1"/>
          </p:cNvSpPr>
          <p:nvPr>
            <p:ph type="dt" sz="half" idx="10"/>
          </p:nvPr>
        </p:nvSpPr>
        <p:spPr/>
        <p:txBody>
          <a:bodyPr/>
          <a:lstStyle/>
          <a:p>
            <a:fld id="{08CCED1A-5DC8-434D-91D0-BA0168BFA01A}" type="datetimeFigureOut">
              <a:rPr lang="en-US" smtClean="0"/>
              <a:t>7/24/2022</a:t>
            </a:fld>
            <a:endParaRPr lang="en-US"/>
          </a:p>
        </p:txBody>
      </p:sp>
      <p:sp>
        <p:nvSpPr>
          <p:cNvPr id="8" name="Footer Placeholder 7">
            <a:extLst>
              <a:ext uri="{FF2B5EF4-FFF2-40B4-BE49-F238E27FC236}">
                <a16:creationId xmlns:a16="http://schemas.microsoft.com/office/drawing/2014/main" id="{B23F6861-E3C4-44F2-368A-AE6F967DD7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6FA01A-A750-D9B7-A5F6-791D954314F0}"/>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3082434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8BEED-CBC0-1D34-9052-0F93F32CF1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63EF9A-1325-0B91-301F-B96987194FFA}"/>
              </a:ext>
            </a:extLst>
          </p:cNvPr>
          <p:cNvSpPr>
            <a:spLocks noGrp="1"/>
          </p:cNvSpPr>
          <p:nvPr>
            <p:ph type="dt" sz="half" idx="10"/>
          </p:nvPr>
        </p:nvSpPr>
        <p:spPr/>
        <p:txBody>
          <a:bodyPr/>
          <a:lstStyle/>
          <a:p>
            <a:fld id="{08CCED1A-5DC8-434D-91D0-BA0168BFA01A}" type="datetimeFigureOut">
              <a:rPr lang="en-US" smtClean="0"/>
              <a:t>7/24/2022</a:t>
            </a:fld>
            <a:endParaRPr lang="en-US"/>
          </a:p>
        </p:txBody>
      </p:sp>
      <p:sp>
        <p:nvSpPr>
          <p:cNvPr id="4" name="Footer Placeholder 3">
            <a:extLst>
              <a:ext uri="{FF2B5EF4-FFF2-40B4-BE49-F238E27FC236}">
                <a16:creationId xmlns:a16="http://schemas.microsoft.com/office/drawing/2014/main" id="{23D054D6-EFBB-5008-8226-F1012BF528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70FDF5-3C3D-F17D-0ABD-FDA953B0942B}"/>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838701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F7927F-B6E8-B2AD-A151-3493ECB04B81}"/>
              </a:ext>
            </a:extLst>
          </p:cNvPr>
          <p:cNvSpPr>
            <a:spLocks noGrp="1"/>
          </p:cNvSpPr>
          <p:nvPr>
            <p:ph type="dt" sz="half" idx="10"/>
          </p:nvPr>
        </p:nvSpPr>
        <p:spPr/>
        <p:txBody>
          <a:bodyPr/>
          <a:lstStyle/>
          <a:p>
            <a:fld id="{08CCED1A-5DC8-434D-91D0-BA0168BFA01A}" type="datetimeFigureOut">
              <a:rPr lang="en-US" smtClean="0"/>
              <a:t>7/24/2022</a:t>
            </a:fld>
            <a:endParaRPr lang="en-US"/>
          </a:p>
        </p:txBody>
      </p:sp>
      <p:sp>
        <p:nvSpPr>
          <p:cNvPr id="3" name="Footer Placeholder 2">
            <a:extLst>
              <a:ext uri="{FF2B5EF4-FFF2-40B4-BE49-F238E27FC236}">
                <a16:creationId xmlns:a16="http://schemas.microsoft.com/office/drawing/2014/main" id="{1532531F-E82C-9540-8D11-CB8293000C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9D7BF1-60FE-F1B4-25E8-EAC2FEC992FF}"/>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4109158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F1891-8D95-6B9B-437E-3CF2ED54FF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7503BF-BC81-B69D-BFE8-391B52AED2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CFD7DD-99BF-BFC3-0E79-5BFB76A69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2DC312-AEED-5E57-CDF1-0F5519D50B13}"/>
              </a:ext>
            </a:extLst>
          </p:cNvPr>
          <p:cNvSpPr>
            <a:spLocks noGrp="1"/>
          </p:cNvSpPr>
          <p:nvPr>
            <p:ph type="dt" sz="half" idx="10"/>
          </p:nvPr>
        </p:nvSpPr>
        <p:spPr/>
        <p:txBody>
          <a:bodyPr/>
          <a:lstStyle/>
          <a:p>
            <a:fld id="{08CCED1A-5DC8-434D-91D0-BA0168BFA01A}" type="datetimeFigureOut">
              <a:rPr lang="en-US" smtClean="0"/>
              <a:t>7/24/2022</a:t>
            </a:fld>
            <a:endParaRPr lang="en-US"/>
          </a:p>
        </p:txBody>
      </p:sp>
      <p:sp>
        <p:nvSpPr>
          <p:cNvPr id="6" name="Footer Placeholder 5">
            <a:extLst>
              <a:ext uri="{FF2B5EF4-FFF2-40B4-BE49-F238E27FC236}">
                <a16:creationId xmlns:a16="http://schemas.microsoft.com/office/drawing/2014/main" id="{2907843F-2618-7906-DBE1-73D190988F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169072-E909-CCAC-6140-91DCD494273B}"/>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1286393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5DD8-8608-4B55-96D8-0AB848C0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3CC0B-7B21-422D-937D-FBD49EE93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0EAFA-89BC-43E9-8EB9-B6B3CD136E43}"/>
              </a:ext>
            </a:extLst>
          </p:cNvPr>
          <p:cNvSpPr>
            <a:spLocks noGrp="1"/>
          </p:cNvSpPr>
          <p:nvPr>
            <p:ph type="dt" sz="half" idx="10"/>
          </p:nvPr>
        </p:nvSpPr>
        <p:spPr/>
        <p:txBody>
          <a:bodyPr/>
          <a:lstStyle/>
          <a:p>
            <a:fld id="{1449AA12-8195-4182-A7AC-2E7E59DFBDAF}" type="datetimeFigureOut">
              <a:rPr lang="en-US" smtClean="0"/>
              <a:t>7/24/2022</a:t>
            </a:fld>
            <a:endParaRPr lang="en-US"/>
          </a:p>
        </p:txBody>
      </p:sp>
      <p:sp>
        <p:nvSpPr>
          <p:cNvPr id="5" name="Footer Placeholder 4">
            <a:extLst>
              <a:ext uri="{FF2B5EF4-FFF2-40B4-BE49-F238E27FC236}">
                <a16:creationId xmlns:a16="http://schemas.microsoft.com/office/drawing/2014/main" id="{A3850944-70C2-487F-A102-58CDFB94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7B7B8-A972-455E-9D8C-9B8026A5306D}"/>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51" name="Rectangle 50">
            <a:extLst>
              <a:ext uri="{FF2B5EF4-FFF2-40B4-BE49-F238E27FC236}">
                <a16:creationId xmlns:a16="http://schemas.microsoft.com/office/drawing/2014/main" id="{CCC95119-6D9D-3542-9E0E-4171B33DC9C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FC92F19-7317-314C-81B7-43B8B687F4E4}"/>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8591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ED720-27F6-7FAD-9671-EC84153984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32DA30-B921-F52C-EF48-D0EBEFC208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DBB45B-A271-4334-0333-FA7691EFC9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E5813-D0E6-0261-45AF-CD71BAB9D985}"/>
              </a:ext>
            </a:extLst>
          </p:cNvPr>
          <p:cNvSpPr>
            <a:spLocks noGrp="1"/>
          </p:cNvSpPr>
          <p:nvPr>
            <p:ph type="dt" sz="half" idx="10"/>
          </p:nvPr>
        </p:nvSpPr>
        <p:spPr/>
        <p:txBody>
          <a:bodyPr/>
          <a:lstStyle/>
          <a:p>
            <a:fld id="{08CCED1A-5DC8-434D-91D0-BA0168BFA01A}" type="datetimeFigureOut">
              <a:rPr lang="en-US" smtClean="0"/>
              <a:t>7/24/2022</a:t>
            </a:fld>
            <a:endParaRPr lang="en-US"/>
          </a:p>
        </p:txBody>
      </p:sp>
      <p:sp>
        <p:nvSpPr>
          <p:cNvPr id="6" name="Footer Placeholder 5">
            <a:extLst>
              <a:ext uri="{FF2B5EF4-FFF2-40B4-BE49-F238E27FC236}">
                <a16:creationId xmlns:a16="http://schemas.microsoft.com/office/drawing/2014/main" id="{2B0C149C-1407-6221-67D2-EC9F4CADF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D073A1-5198-317D-4A29-08A04D37D6D3}"/>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3075277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402B9-B7BD-9C1F-8339-ABB65F32A5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51F6CD-BDF1-A483-2205-FEC8E9303B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5C3E72-06AF-3BC9-2851-F84C94FED0E2}"/>
              </a:ext>
            </a:extLst>
          </p:cNvPr>
          <p:cNvSpPr>
            <a:spLocks noGrp="1"/>
          </p:cNvSpPr>
          <p:nvPr>
            <p:ph type="dt" sz="half" idx="10"/>
          </p:nvPr>
        </p:nvSpPr>
        <p:spPr/>
        <p:txBody>
          <a:bodyPr/>
          <a:lstStyle/>
          <a:p>
            <a:fld id="{08CCED1A-5DC8-434D-91D0-BA0168BFA01A}" type="datetimeFigureOut">
              <a:rPr lang="en-US" smtClean="0"/>
              <a:t>7/24/2022</a:t>
            </a:fld>
            <a:endParaRPr lang="en-US"/>
          </a:p>
        </p:txBody>
      </p:sp>
      <p:sp>
        <p:nvSpPr>
          <p:cNvPr id="5" name="Footer Placeholder 4">
            <a:extLst>
              <a:ext uri="{FF2B5EF4-FFF2-40B4-BE49-F238E27FC236}">
                <a16:creationId xmlns:a16="http://schemas.microsoft.com/office/drawing/2014/main" id="{F77CCA20-71F6-3052-9582-E4BD8DFDE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DAA3D1-D541-BA9B-B466-4AAEFC42BCED}"/>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600658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75DC67-2018-D0AC-04A0-86D264BE5D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886B7E-8061-D7AB-22E3-5126099F2D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E6619-7C57-009F-293A-25FBC98D8AA3}"/>
              </a:ext>
            </a:extLst>
          </p:cNvPr>
          <p:cNvSpPr>
            <a:spLocks noGrp="1"/>
          </p:cNvSpPr>
          <p:nvPr>
            <p:ph type="dt" sz="half" idx="10"/>
          </p:nvPr>
        </p:nvSpPr>
        <p:spPr/>
        <p:txBody>
          <a:bodyPr/>
          <a:lstStyle/>
          <a:p>
            <a:fld id="{08CCED1A-5DC8-434D-91D0-BA0168BFA01A}" type="datetimeFigureOut">
              <a:rPr lang="en-US" smtClean="0"/>
              <a:t>7/24/2022</a:t>
            </a:fld>
            <a:endParaRPr lang="en-US"/>
          </a:p>
        </p:txBody>
      </p:sp>
      <p:sp>
        <p:nvSpPr>
          <p:cNvPr id="5" name="Footer Placeholder 4">
            <a:extLst>
              <a:ext uri="{FF2B5EF4-FFF2-40B4-BE49-F238E27FC236}">
                <a16:creationId xmlns:a16="http://schemas.microsoft.com/office/drawing/2014/main" id="{B0EE1229-77FE-AF5B-5838-36E923A27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18DA3E-7F80-FFDB-652C-69C6502A93D9}"/>
              </a:ext>
            </a:extLst>
          </p:cNvPr>
          <p:cNvSpPr>
            <a:spLocks noGrp="1"/>
          </p:cNvSpPr>
          <p:nvPr>
            <p:ph type="sldNum" sz="quarter" idx="12"/>
          </p:nvPr>
        </p:nvSpPr>
        <p:spPr/>
        <p:txBody>
          <a:bodyPr/>
          <a:lstStyle/>
          <a:p>
            <a:fld id="{E1A5940E-B68C-4D83-9DF5-C6C643D8DD7B}" type="slidenum">
              <a:rPr lang="en-US" smtClean="0"/>
              <a:t>‹#›</a:t>
            </a:fld>
            <a:endParaRPr lang="en-US"/>
          </a:p>
        </p:txBody>
      </p:sp>
    </p:spTree>
    <p:extLst>
      <p:ext uri="{BB962C8B-B14F-4D97-AF65-F5344CB8AC3E}">
        <p14:creationId xmlns:p14="http://schemas.microsoft.com/office/powerpoint/2010/main" val="3095602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3385F-1B5C-4D2B-A86B-ED1C00395D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59B4DC51-C3C6-4189-BADB-2AC6365B19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B23CDE3A-5AB1-4347-BEF3-BBC3EA4C7AAB}"/>
              </a:ext>
            </a:extLst>
          </p:cNvPr>
          <p:cNvSpPr>
            <a:spLocks noGrp="1"/>
          </p:cNvSpPr>
          <p:nvPr>
            <p:ph type="dt" sz="half" idx="10"/>
          </p:nvPr>
        </p:nvSpPr>
        <p:spPr/>
        <p:txBody>
          <a:bodyPr/>
          <a:lstStyle/>
          <a:p>
            <a:fld id="{4A1ED296-E122-40C3-A269-2A819429CA23}" type="datetimeFigureOut">
              <a:rPr lang="en-MY" smtClean="0"/>
              <a:t>24/7/2022</a:t>
            </a:fld>
            <a:endParaRPr lang="en-MY"/>
          </a:p>
        </p:txBody>
      </p:sp>
      <p:sp>
        <p:nvSpPr>
          <p:cNvPr id="5" name="Footer Placeholder 4">
            <a:extLst>
              <a:ext uri="{FF2B5EF4-FFF2-40B4-BE49-F238E27FC236}">
                <a16:creationId xmlns:a16="http://schemas.microsoft.com/office/drawing/2014/main" id="{A12E8EAD-3D9B-4A77-9173-37B787DD658C}"/>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CF7816A1-0E74-4E69-8F66-ADF253FB16E3}"/>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3519485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00160-02F5-4DC7-8394-3C96D137A34E}"/>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9708D613-6696-419E-B380-C0D4EB5011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A90D6462-36C5-4A60-935A-F4861404A7E7}"/>
              </a:ext>
            </a:extLst>
          </p:cNvPr>
          <p:cNvSpPr>
            <a:spLocks noGrp="1"/>
          </p:cNvSpPr>
          <p:nvPr>
            <p:ph type="dt" sz="half" idx="10"/>
          </p:nvPr>
        </p:nvSpPr>
        <p:spPr/>
        <p:txBody>
          <a:bodyPr/>
          <a:lstStyle/>
          <a:p>
            <a:fld id="{4A1ED296-E122-40C3-A269-2A819429CA23}" type="datetimeFigureOut">
              <a:rPr lang="en-MY" smtClean="0"/>
              <a:t>24/7/2022</a:t>
            </a:fld>
            <a:endParaRPr lang="en-MY"/>
          </a:p>
        </p:txBody>
      </p:sp>
      <p:sp>
        <p:nvSpPr>
          <p:cNvPr id="5" name="Footer Placeholder 4">
            <a:extLst>
              <a:ext uri="{FF2B5EF4-FFF2-40B4-BE49-F238E27FC236}">
                <a16:creationId xmlns:a16="http://schemas.microsoft.com/office/drawing/2014/main" id="{F124010F-5F9C-417C-BC25-7F4B10CE441C}"/>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B32CDB9C-E50D-4A18-AE11-9D649102C1D8}"/>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2119640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47394-0883-42E7-9827-BC0F889392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72E2D33D-1F21-4C76-94A1-C5E185F0D8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0D3B43-5821-43CE-A6B3-7993A20DF275}"/>
              </a:ext>
            </a:extLst>
          </p:cNvPr>
          <p:cNvSpPr>
            <a:spLocks noGrp="1"/>
          </p:cNvSpPr>
          <p:nvPr>
            <p:ph type="dt" sz="half" idx="10"/>
          </p:nvPr>
        </p:nvSpPr>
        <p:spPr/>
        <p:txBody>
          <a:bodyPr/>
          <a:lstStyle/>
          <a:p>
            <a:fld id="{4A1ED296-E122-40C3-A269-2A819429CA23}" type="datetimeFigureOut">
              <a:rPr lang="en-MY" smtClean="0"/>
              <a:t>24/7/2022</a:t>
            </a:fld>
            <a:endParaRPr lang="en-MY"/>
          </a:p>
        </p:txBody>
      </p:sp>
      <p:sp>
        <p:nvSpPr>
          <p:cNvPr id="5" name="Footer Placeholder 4">
            <a:extLst>
              <a:ext uri="{FF2B5EF4-FFF2-40B4-BE49-F238E27FC236}">
                <a16:creationId xmlns:a16="http://schemas.microsoft.com/office/drawing/2014/main" id="{5B013C4E-026E-49FD-A133-0EB6490D6DB6}"/>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E49B4593-666E-4592-A4C1-087B2C1B7AA2}"/>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66795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CA07-108D-40DF-B740-6B0759516CF4}"/>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1BEAD539-BDE5-43D9-8258-A16502CC34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6B875529-C0DE-4ADE-BB68-50B6A1AECE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AE41CEFB-ADCA-472B-9315-84C6ACDC6238}"/>
              </a:ext>
            </a:extLst>
          </p:cNvPr>
          <p:cNvSpPr>
            <a:spLocks noGrp="1"/>
          </p:cNvSpPr>
          <p:nvPr>
            <p:ph type="dt" sz="half" idx="10"/>
          </p:nvPr>
        </p:nvSpPr>
        <p:spPr/>
        <p:txBody>
          <a:bodyPr/>
          <a:lstStyle/>
          <a:p>
            <a:fld id="{4A1ED296-E122-40C3-A269-2A819429CA23}" type="datetimeFigureOut">
              <a:rPr lang="en-MY" smtClean="0"/>
              <a:t>24/7/2022</a:t>
            </a:fld>
            <a:endParaRPr lang="en-MY"/>
          </a:p>
        </p:txBody>
      </p:sp>
      <p:sp>
        <p:nvSpPr>
          <p:cNvPr id="6" name="Footer Placeholder 5">
            <a:extLst>
              <a:ext uri="{FF2B5EF4-FFF2-40B4-BE49-F238E27FC236}">
                <a16:creationId xmlns:a16="http://schemas.microsoft.com/office/drawing/2014/main" id="{CB0F7F68-D2B7-418D-A66F-8353874E2D25}"/>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167A52A7-5184-445E-88EF-54AF9B8A18AD}"/>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659196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6939-12D7-4A1E-92E6-AD5E1AF0534C}"/>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3318E6AB-9A55-4EF5-A28F-63676E55C8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353609-4094-4947-B409-D2D6D2F1FC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5168DD0C-81E9-4E1E-8FF6-F0BAFFDAF3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92C1B1-0C74-4917-9A95-EFB948C651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8E18F26F-6A25-4DA1-994B-952C889FB1B1}"/>
              </a:ext>
            </a:extLst>
          </p:cNvPr>
          <p:cNvSpPr>
            <a:spLocks noGrp="1"/>
          </p:cNvSpPr>
          <p:nvPr>
            <p:ph type="dt" sz="half" idx="10"/>
          </p:nvPr>
        </p:nvSpPr>
        <p:spPr/>
        <p:txBody>
          <a:bodyPr/>
          <a:lstStyle/>
          <a:p>
            <a:fld id="{4A1ED296-E122-40C3-A269-2A819429CA23}" type="datetimeFigureOut">
              <a:rPr lang="en-MY" smtClean="0"/>
              <a:t>24/7/2022</a:t>
            </a:fld>
            <a:endParaRPr lang="en-MY"/>
          </a:p>
        </p:txBody>
      </p:sp>
      <p:sp>
        <p:nvSpPr>
          <p:cNvPr id="8" name="Footer Placeholder 7">
            <a:extLst>
              <a:ext uri="{FF2B5EF4-FFF2-40B4-BE49-F238E27FC236}">
                <a16:creationId xmlns:a16="http://schemas.microsoft.com/office/drawing/2014/main" id="{D3C4A4EF-E8B5-4DFE-9E4C-09C84AB2E4EB}"/>
              </a:ext>
            </a:extLst>
          </p:cNvPr>
          <p:cNvSpPr>
            <a:spLocks noGrp="1"/>
          </p:cNvSpPr>
          <p:nvPr>
            <p:ph type="ftr" sz="quarter" idx="11"/>
          </p:nvPr>
        </p:nvSpPr>
        <p:spPr/>
        <p:txBody>
          <a:bodyPr/>
          <a:lstStyle/>
          <a:p>
            <a:endParaRPr lang="en-MY"/>
          </a:p>
        </p:txBody>
      </p:sp>
      <p:sp>
        <p:nvSpPr>
          <p:cNvPr id="9" name="Slide Number Placeholder 8">
            <a:extLst>
              <a:ext uri="{FF2B5EF4-FFF2-40B4-BE49-F238E27FC236}">
                <a16:creationId xmlns:a16="http://schemas.microsoft.com/office/drawing/2014/main" id="{92C7174D-3382-4B3E-8FF0-94285F7A822C}"/>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4146451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E6A9-E08B-4475-B5B2-DDBDA7C9ECF9}"/>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9365A4C6-371D-4AF7-9EF0-8DA2107BE5C7}"/>
              </a:ext>
            </a:extLst>
          </p:cNvPr>
          <p:cNvSpPr>
            <a:spLocks noGrp="1"/>
          </p:cNvSpPr>
          <p:nvPr>
            <p:ph type="dt" sz="half" idx="10"/>
          </p:nvPr>
        </p:nvSpPr>
        <p:spPr/>
        <p:txBody>
          <a:bodyPr/>
          <a:lstStyle/>
          <a:p>
            <a:fld id="{4A1ED296-E122-40C3-A269-2A819429CA23}" type="datetimeFigureOut">
              <a:rPr lang="en-MY" smtClean="0"/>
              <a:t>24/7/2022</a:t>
            </a:fld>
            <a:endParaRPr lang="en-MY"/>
          </a:p>
        </p:txBody>
      </p:sp>
      <p:sp>
        <p:nvSpPr>
          <p:cNvPr id="4" name="Footer Placeholder 3">
            <a:extLst>
              <a:ext uri="{FF2B5EF4-FFF2-40B4-BE49-F238E27FC236}">
                <a16:creationId xmlns:a16="http://schemas.microsoft.com/office/drawing/2014/main" id="{E55F2EE9-8F77-42C8-AF0E-F250AD8A2E52}"/>
              </a:ext>
            </a:extLst>
          </p:cNvPr>
          <p:cNvSpPr>
            <a:spLocks noGrp="1"/>
          </p:cNvSpPr>
          <p:nvPr>
            <p:ph type="ftr" sz="quarter" idx="11"/>
          </p:nvPr>
        </p:nvSpPr>
        <p:spPr/>
        <p:txBody>
          <a:bodyPr/>
          <a:lstStyle/>
          <a:p>
            <a:endParaRPr lang="en-MY"/>
          </a:p>
        </p:txBody>
      </p:sp>
      <p:sp>
        <p:nvSpPr>
          <p:cNvPr id="5" name="Slide Number Placeholder 4">
            <a:extLst>
              <a:ext uri="{FF2B5EF4-FFF2-40B4-BE49-F238E27FC236}">
                <a16:creationId xmlns:a16="http://schemas.microsoft.com/office/drawing/2014/main" id="{51E5DC03-808B-46AC-852D-AB68B16F1A10}"/>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3018442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D313BA-875C-4764-AD95-6F7E0C0E7DA0}"/>
              </a:ext>
            </a:extLst>
          </p:cNvPr>
          <p:cNvSpPr>
            <a:spLocks noGrp="1"/>
          </p:cNvSpPr>
          <p:nvPr>
            <p:ph type="dt" sz="half" idx="10"/>
          </p:nvPr>
        </p:nvSpPr>
        <p:spPr/>
        <p:txBody>
          <a:bodyPr/>
          <a:lstStyle/>
          <a:p>
            <a:fld id="{4A1ED296-E122-40C3-A269-2A819429CA23}" type="datetimeFigureOut">
              <a:rPr lang="en-MY" smtClean="0"/>
              <a:t>24/7/2022</a:t>
            </a:fld>
            <a:endParaRPr lang="en-MY"/>
          </a:p>
        </p:txBody>
      </p:sp>
      <p:sp>
        <p:nvSpPr>
          <p:cNvPr id="3" name="Footer Placeholder 2">
            <a:extLst>
              <a:ext uri="{FF2B5EF4-FFF2-40B4-BE49-F238E27FC236}">
                <a16:creationId xmlns:a16="http://schemas.microsoft.com/office/drawing/2014/main" id="{C7AFEEE6-25AF-43C5-BBAC-D1A3D5CF8768}"/>
              </a:ext>
            </a:extLst>
          </p:cNvPr>
          <p:cNvSpPr>
            <a:spLocks noGrp="1"/>
          </p:cNvSpPr>
          <p:nvPr>
            <p:ph type="ftr" sz="quarter" idx="11"/>
          </p:nvPr>
        </p:nvSpPr>
        <p:spPr/>
        <p:txBody>
          <a:bodyPr/>
          <a:lstStyle/>
          <a:p>
            <a:endParaRPr lang="en-MY"/>
          </a:p>
        </p:txBody>
      </p:sp>
      <p:sp>
        <p:nvSpPr>
          <p:cNvPr id="4" name="Slide Number Placeholder 3">
            <a:extLst>
              <a:ext uri="{FF2B5EF4-FFF2-40B4-BE49-F238E27FC236}">
                <a16:creationId xmlns:a16="http://schemas.microsoft.com/office/drawing/2014/main" id="{F2F5E7A2-3800-4B5B-9996-E5238FD0949C}"/>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2128194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87F2-AA0E-4F0C-9AD6-2353021573D7}"/>
              </a:ext>
            </a:extLst>
          </p:cNvPr>
          <p:cNvSpPr>
            <a:spLocks noGrp="1"/>
          </p:cNvSpPr>
          <p:nvPr>
            <p:ph type="title"/>
          </p:nvPr>
        </p:nvSpPr>
        <p:spPr>
          <a:xfrm>
            <a:off x="3221150" y="1251674"/>
            <a:ext cx="7891760" cy="2914688"/>
          </a:xfrm>
        </p:spPr>
        <p:txBody>
          <a:bodyPr anchor="t"/>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37807-96B8-4061-A845-1287216BF53B}"/>
              </a:ext>
            </a:extLst>
          </p:cNvPr>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F346-9503-4767-BCB4-84B823E27419}"/>
              </a:ext>
            </a:extLst>
          </p:cNvPr>
          <p:cNvSpPr>
            <a:spLocks noGrp="1"/>
          </p:cNvSpPr>
          <p:nvPr>
            <p:ph type="dt" sz="half" idx="10"/>
          </p:nvPr>
        </p:nvSpPr>
        <p:spPr/>
        <p:txBody>
          <a:bodyPr/>
          <a:lstStyle/>
          <a:p>
            <a:fld id="{1449AA12-8195-4182-A7AC-2E7E59DFBDAF}" type="datetimeFigureOut">
              <a:rPr lang="en-US" smtClean="0"/>
              <a:t>7/24/2022</a:t>
            </a:fld>
            <a:endParaRPr lang="en-US"/>
          </a:p>
        </p:txBody>
      </p:sp>
      <p:sp>
        <p:nvSpPr>
          <p:cNvPr id="5" name="Footer Placeholder 4">
            <a:extLst>
              <a:ext uri="{FF2B5EF4-FFF2-40B4-BE49-F238E27FC236}">
                <a16:creationId xmlns:a16="http://schemas.microsoft.com/office/drawing/2014/main" id="{5259605B-A39D-4BEE-B46F-16CF13FA0BA7}"/>
              </a:ext>
            </a:extLst>
          </p:cNvPr>
          <p:cNvSpPr>
            <a:spLocks noGrp="1"/>
          </p:cNvSpPr>
          <p:nvPr>
            <p:ph type="ftr" sz="quarter" idx="11"/>
          </p:nvPr>
        </p:nvSpPr>
        <p:spPr>
          <a:xfrm>
            <a:off x="3221150" y="6292850"/>
            <a:ext cx="4114800" cy="365125"/>
          </a:xfrm>
        </p:spPr>
        <p:txBody>
          <a:bodyPr/>
          <a:lstStyle/>
          <a:p>
            <a:endParaRPr lang="en-US"/>
          </a:p>
        </p:txBody>
      </p:sp>
      <p:sp>
        <p:nvSpPr>
          <p:cNvPr id="6" name="Slide Number Placeholder 5">
            <a:extLst>
              <a:ext uri="{FF2B5EF4-FFF2-40B4-BE49-F238E27FC236}">
                <a16:creationId xmlns:a16="http://schemas.microsoft.com/office/drawing/2014/main" id="{2575834A-942D-410B-A430-43F9E01FC5F9}"/>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4AD199D5-C485-D449-9804-F755E0907B51}"/>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4290D1A7-C550-2540-86C9-EB0FB2EB2E71}"/>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596615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ED70A-77CF-4D2E-B707-CF685ADC4E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EC0891C1-BE39-4710-AE6E-5F4129AF39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28BE47BF-013E-486B-B07B-997589BB7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AC3CD6-C928-4F58-B0DB-6AB426313624}"/>
              </a:ext>
            </a:extLst>
          </p:cNvPr>
          <p:cNvSpPr>
            <a:spLocks noGrp="1"/>
          </p:cNvSpPr>
          <p:nvPr>
            <p:ph type="dt" sz="half" idx="10"/>
          </p:nvPr>
        </p:nvSpPr>
        <p:spPr/>
        <p:txBody>
          <a:bodyPr/>
          <a:lstStyle/>
          <a:p>
            <a:fld id="{4A1ED296-E122-40C3-A269-2A819429CA23}" type="datetimeFigureOut">
              <a:rPr lang="en-MY" smtClean="0"/>
              <a:t>24/7/2022</a:t>
            </a:fld>
            <a:endParaRPr lang="en-MY"/>
          </a:p>
        </p:txBody>
      </p:sp>
      <p:sp>
        <p:nvSpPr>
          <p:cNvPr id="6" name="Footer Placeholder 5">
            <a:extLst>
              <a:ext uri="{FF2B5EF4-FFF2-40B4-BE49-F238E27FC236}">
                <a16:creationId xmlns:a16="http://schemas.microsoft.com/office/drawing/2014/main" id="{1CA923FF-0021-4977-BCDB-A2D3BFC73155}"/>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C06E3326-3A7E-4F62-9DFD-6ED3C5F1D556}"/>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1119350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6E3B3-E01C-47E6-8701-8DABF79427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F4FB023C-B357-4336-A07C-A7CBE2AB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id="{91EC00FA-1ADB-4008-9867-CC75CCAA93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D2FB2-AE48-4C4B-9E40-FCE2408DA6B6}"/>
              </a:ext>
            </a:extLst>
          </p:cNvPr>
          <p:cNvSpPr>
            <a:spLocks noGrp="1"/>
          </p:cNvSpPr>
          <p:nvPr>
            <p:ph type="dt" sz="half" idx="10"/>
          </p:nvPr>
        </p:nvSpPr>
        <p:spPr/>
        <p:txBody>
          <a:bodyPr/>
          <a:lstStyle/>
          <a:p>
            <a:fld id="{4A1ED296-E122-40C3-A269-2A819429CA23}" type="datetimeFigureOut">
              <a:rPr lang="en-MY" smtClean="0"/>
              <a:t>24/7/2022</a:t>
            </a:fld>
            <a:endParaRPr lang="en-MY"/>
          </a:p>
        </p:txBody>
      </p:sp>
      <p:sp>
        <p:nvSpPr>
          <p:cNvPr id="6" name="Footer Placeholder 5">
            <a:extLst>
              <a:ext uri="{FF2B5EF4-FFF2-40B4-BE49-F238E27FC236}">
                <a16:creationId xmlns:a16="http://schemas.microsoft.com/office/drawing/2014/main" id="{BF10D1F9-2DB7-4A4E-9689-5C84FF0C5E42}"/>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7FEFF588-3397-4E44-B4A9-06A4EF624DF6}"/>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12277248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8AD43-80BB-4E7F-8BDF-9E1C5178D023}"/>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3BC8819F-44BF-44A8-BDC3-B8DA0C5AF4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8520B53A-B7E1-4822-8ABD-487051714F25}"/>
              </a:ext>
            </a:extLst>
          </p:cNvPr>
          <p:cNvSpPr>
            <a:spLocks noGrp="1"/>
          </p:cNvSpPr>
          <p:nvPr>
            <p:ph type="dt" sz="half" idx="10"/>
          </p:nvPr>
        </p:nvSpPr>
        <p:spPr/>
        <p:txBody>
          <a:bodyPr/>
          <a:lstStyle/>
          <a:p>
            <a:fld id="{4A1ED296-E122-40C3-A269-2A819429CA23}" type="datetimeFigureOut">
              <a:rPr lang="en-MY" smtClean="0"/>
              <a:t>24/7/2022</a:t>
            </a:fld>
            <a:endParaRPr lang="en-MY"/>
          </a:p>
        </p:txBody>
      </p:sp>
      <p:sp>
        <p:nvSpPr>
          <p:cNvPr id="5" name="Footer Placeholder 4">
            <a:extLst>
              <a:ext uri="{FF2B5EF4-FFF2-40B4-BE49-F238E27FC236}">
                <a16:creationId xmlns:a16="http://schemas.microsoft.com/office/drawing/2014/main" id="{B267F972-87FD-4F66-897A-2A2788166C13}"/>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F0B08EDE-9446-4289-B3D1-F143EA21F1D8}"/>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1088548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7E39B-B1C9-4B4F-84D7-6F6963A1845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94DFE3AE-A2BB-4DCD-9F0E-006D4F64C0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6B9B47F6-B318-451E-8526-D1EACCEBF711}"/>
              </a:ext>
            </a:extLst>
          </p:cNvPr>
          <p:cNvSpPr>
            <a:spLocks noGrp="1"/>
          </p:cNvSpPr>
          <p:nvPr>
            <p:ph type="dt" sz="half" idx="10"/>
          </p:nvPr>
        </p:nvSpPr>
        <p:spPr/>
        <p:txBody>
          <a:bodyPr/>
          <a:lstStyle/>
          <a:p>
            <a:fld id="{4A1ED296-E122-40C3-A269-2A819429CA23}" type="datetimeFigureOut">
              <a:rPr lang="en-MY" smtClean="0"/>
              <a:t>24/7/2022</a:t>
            </a:fld>
            <a:endParaRPr lang="en-MY"/>
          </a:p>
        </p:txBody>
      </p:sp>
      <p:sp>
        <p:nvSpPr>
          <p:cNvPr id="5" name="Footer Placeholder 4">
            <a:extLst>
              <a:ext uri="{FF2B5EF4-FFF2-40B4-BE49-F238E27FC236}">
                <a16:creationId xmlns:a16="http://schemas.microsoft.com/office/drawing/2014/main" id="{C218A5FB-7275-4DA2-B507-F909863B2411}"/>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39BB933B-DD1C-459D-8DED-886A174D2EDC}"/>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31107495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a:lstStyle/>
          <a:p>
            <a:pPr lvl="0"/>
            <a:endParaRPr lang="en-US" noProof="0"/>
          </a:p>
        </p:txBody>
      </p:sp>
      <p:sp>
        <p:nvSpPr>
          <p:cNvPr id="4" name="Rectangle 2"/>
          <p:cNvSpPr>
            <a:spLocks noGrp="1" noChangeArrowheads="1"/>
          </p:cNvSpPr>
          <p:nvPr>
            <p:ph type="ftr" sz="quarter" idx="10"/>
          </p:nvPr>
        </p:nvSpPr>
        <p:spPr/>
        <p:txBody>
          <a:bodyPr/>
          <a:lstStyle>
            <a:lvl1pPr>
              <a:defRPr/>
            </a:lvl1pPr>
          </a:lstStyle>
          <a:p>
            <a:pPr>
              <a:defRPr/>
            </a:pPr>
            <a:r>
              <a:rPr lang="en-US">
                <a:solidFill>
                  <a:srgbClr val="000000"/>
                </a:solidFill>
              </a:rPr>
              <a:t>Dr Jugindar Singh</a:t>
            </a:r>
          </a:p>
        </p:txBody>
      </p:sp>
      <p:sp>
        <p:nvSpPr>
          <p:cNvPr id="5" name="Rectangle 3"/>
          <p:cNvSpPr>
            <a:spLocks noGrp="1" noChangeArrowheads="1"/>
          </p:cNvSpPr>
          <p:nvPr>
            <p:ph type="sldNum" sz="quarter" idx="11"/>
          </p:nvPr>
        </p:nvSpPr>
        <p:spPr>
          <a:xfrm>
            <a:off x="8737600" y="6248400"/>
            <a:ext cx="2844800" cy="457200"/>
          </a:xfrm>
          <a:prstGeom prst="rect">
            <a:avLst/>
          </a:prstGeom>
        </p:spPr>
        <p:txBody>
          <a:bodyPr/>
          <a:lstStyle>
            <a:lvl1pPr>
              <a:defRPr>
                <a:latin typeface="Arial" charset="0"/>
              </a:defRPr>
            </a:lvl1pPr>
          </a:lstStyle>
          <a:p>
            <a:pPr fontAlgn="base">
              <a:spcBef>
                <a:spcPct val="0"/>
              </a:spcBef>
              <a:spcAft>
                <a:spcPct val="0"/>
              </a:spcAft>
              <a:defRPr/>
            </a:pPr>
            <a:fld id="{D7931FDC-28D5-43EB-954B-4A98207FB63B}"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6" name="Rectangle 16"/>
          <p:cNvSpPr>
            <a:spLocks noGrp="1" noChangeArrowheads="1"/>
          </p:cNvSpPr>
          <p:nvPr>
            <p:ph type="dt" sz="half" idx="12"/>
          </p:nvPr>
        </p:nvSpPr>
        <p:spPr>
          <a:xfrm>
            <a:off x="609600" y="6245225"/>
            <a:ext cx="2844800" cy="476250"/>
          </a:xfrm>
          <a:prstGeom prst="rect">
            <a:avLst/>
          </a:prstGeom>
        </p:spPr>
        <p:txBody>
          <a:bodyPr/>
          <a:lstStyle>
            <a:lvl1pPr>
              <a:defRPr>
                <a:latin typeface="Arial" charset="0"/>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3427896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AD2-C321-4E81-AEBE-696A90E2D9A4}"/>
              </a:ext>
            </a:extLst>
          </p:cNvPr>
          <p:cNvSpPr>
            <a:spLocks noGrp="1"/>
          </p:cNvSpPr>
          <p:nvPr>
            <p:ph type="title"/>
          </p:nvPr>
        </p:nvSpPr>
        <p:spPr>
          <a:xfrm>
            <a:off x="1587710" y="455362"/>
            <a:ext cx="9486690" cy="155041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F20CD1-0E09-4415-911C-0F5B7341DD80}"/>
              </a:ext>
            </a:extLst>
          </p:cNvPr>
          <p:cNvSpPr>
            <a:spLocks noGrp="1"/>
          </p:cNvSpPr>
          <p:nvPr>
            <p:ph sz="half" idx="1"/>
          </p:nvPr>
        </p:nvSpPr>
        <p:spPr>
          <a:xfrm>
            <a:off x="1587709" y="2160016"/>
            <a:ext cx="4425437" cy="39270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63EDD-031A-49CA-9130-067550BD0D55}"/>
              </a:ext>
            </a:extLst>
          </p:cNvPr>
          <p:cNvSpPr>
            <a:spLocks noGrp="1"/>
          </p:cNvSpPr>
          <p:nvPr>
            <p:ph sz="half" idx="2"/>
          </p:nvPr>
        </p:nvSpPr>
        <p:spPr>
          <a:xfrm>
            <a:off x="6648963"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0808E79-A0BE-49F3-AE92-7EE5CC78F1A6}"/>
              </a:ext>
            </a:extLst>
          </p:cNvPr>
          <p:cNvSpPr>
            <a:spLocks noGrp="1"/>
          </p:cNvSpPr>
          <p:nvPr>
            <p:ph type="dt" sz="half" idx="10"/>
          </p:nvPr>
        </p:nvSpPr>
        <p:spPr/>
        <p:txBody>
          <a:bodyPr/>
          <a:lstStyle/>
          <a:p>
            <a:fld id="{1449AA12-8195-4182-A7AC-2E7E59DFBDAF}" type="datetimeFigureOut">
              <a:rPr lang="en-US" smtClean="0"/>
              <a:t>7/24/2022</a:t>
            </a:fld>
            <a:endParaRPr lang="en-US"/>
          </a:p>
        </p:txBody>
      </p:sp>
      <p:sp>
        <p:nvSpPr>
          <p:cNvPr id="6" name="Footer Placeholder 5">
            <a:extLst>
              <a:ext uri="{FF2B5EF4-FFF2-40B4-BE49-F238E27FC236}">
                <a16:creationId xmlns:a16="http://schemas.microsoft.com/office/drawing/2014/main" id="{2898B87C-BF1E-47CF-9A4E-FD4BE32C0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06E71-46F6-469C-A9CA-E707EBE51B58}"/>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052659F6-6B3B-A545-A45F-FAD238210D47}"/>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0637F8-15DE-2240-8BF8-D6E57A337B1A}"/>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9368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B26D-64DE-4314-8BD2-25FD618FB46D}"/>
              </a:ext>
            </a:extLst>
          </p:cNvPr>
          <p:cNvSpPr>
            <a:spLocks noGrp="1"/>
          </p:cNvSpPr>
          <p:nvPr>
            <p:ph type="title"/>
          </p:nvPr>
        </p:nvSpPr>
        <p:spPr>
          <a:xfrm>
            <a:off x="1591056" y="457200"/>
            <a:ext cx="9521854" cy="15544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D77613-5CEE-4B05-A937-CD43EAAABF38}"/>
              </a:ext>
            </a:extLst>
          </p:cNvPr>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3E4779-3B5A-4993-9C7F-FB19F1633F5D}"/>
              </a:ext>
            </a:extLst>
          </p:cNvPr>
          <p:cNvSpPr>
            <a:spLocks noGrp="1"/>
          </p:cNvSpPr>
          <p:nvPr>
            <p:ph sz="half" idx="2"/>
          </p:nvPr>
        </p:nvSpPr>
        <p:spPr>
          <a:xfrm>
            <a:off x="1591056" y="2988998"/>
            <a:ext cx="4425697" cy="3098112"/>
          </a:xfrm>
        </p:spPr>
        <p:txBody>
          <a:bodyPr/>
          <a:lstStyle>
            <a:lvl1pPr>
              <a:defRPr sz="2000"/>
            </a:lvl1pPr>
            <a:lvl2pPr>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1081A-685C-4C18-9AE9-425106A02F6B}"/>
              </a:ext>
            </a:extLst>
          </p:cNvPr>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80F424-FE3A-4B7D-B60C-7AEA2118A585}"/>
              </a:ext>
            </a:extLst>
          </p:cNvPr>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64D2A96-CD7D-41BC-BDBE-5E29B7C0B325}"/>
              </a:ext>
            </a:extLst>
          </p:cNvPr>
          <p:cNvSpPr>
            <a:spLocks noGrp="1"/>
          </p:cNvSpPr>
          <p:nvPr>
            <p:ph type="dt" sz="half" idx="10"/>
          </p:nvPr>
        </p:nvSpPr>
        <p:spPr/>
        <p:txBody>
          <a:bodyPr/>
          <a:lstStyle/>
          <a:p>
            <a:fld id="{1449AA12-8195-4182-A7AC-2E7E59DFBDAF}" type="datetimeFigureOut">
              <a:rPr lang="en-US" smtClean="0"/>
              <a:t>7/24/2022</a:t>
            </a:fld>
            <a:endParaRPr lang="en-US"/>
          </a:p>
        </p:txBody>
      </p:sp>
      <p:sp>
        <p:nvSpPr>
          <p:cNvPr id="8" name="Footer Placeholder 7">
            <a:extLst>
              <a:ext uri="{FF2B5EF4-FFF2-40B4-BE49-F238E27FC236}">
                <a16:creationId xmlns:a16="http://schemas.microsoft.com/office/drawing/2014/main" id="{2CD1471D-6DDE-4E56-84E9-48136966A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A3F451-CF28-4F57-B844-52A665440A0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2" name="Rectangle 11">
            <a:extLst>
              <a:ext uri="{FF2B5EF4-FFF2-40B4-BE49-F238E27FC236}">
                <a16:creationId xmlns:a16="http://schemas.microsoft.com/office/drawing/2014/main" id="{2D1FA03E-7A83-AB41-BB4B-25B04946559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702630-3C98-A142-9D04-1D852974DC2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30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D7A-4502-49C3-BAFB-6D46F7A2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B67EE-A167-43D1-9C58-7B736CF28B64}"/>
              </a:ext>
            </a:extLst>
          </p:cNvPr>
          <p:cNvSpPr>
            <a:spLocks noGrp="1"/>
          </p:cNvSpPr>
          <p:nvPr>
            <p:ph type="dt" sz="half" idx="10"/>
          </p:nvPr>
        </p:nvSpPr>
        <p:spPr/>
        <p:txBody>
          <a:bodyPr/>
          <a:lstStyle/>
          <a:p>
            <a:fld id="{1449AA12-8195-4182-A7AC-2E7E59DFBDAF}" type="datetimeFigureOut">
              <a:rPr lang="en-US" smtClean="0"/>
              <a:t>7/24/2022</a:t>
            </a:fld>
            <a:endParaRPr lang="en-US"/>
          </a:p>
        </p:txBody>
      </p:sp>
      <p:sp>
        <p:nvSpPr>
          <p:cNvPr id="4" name="Footer Placeholder 3">
            <a:extLst>
              <a:ext uri="{FF2B5EF4-FFF2-40B4-BE49-F238E27FC236}">
                <a16:creationId xmlns:a16="http://schemas.microsoft.com/office/drawing/2014/main" id="{3C5605B7-599B-450E-9E8D-2A9AE3F30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BD2B1-8C5F-430B-A0F2-CD5281AB75E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8" name="Rectangle 7">
            <a:extLst>
              <a:ext uri="{FF2B5EF4-FFF2-40B4-BE49-F238E27FC236}">
                <a16:creationId xmlns:a16="http://schemas.microsoft.com/office/drawing/2014/main" id="{1DBA877B-B45A-BD48-8FC8-E752E7D7174F}"/>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F3343D-2AFA-B544-B40A-315F5EC680B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38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08016-71BA-4CD3-918D-51613F7F4DF5}"/>
              </a:ext>
            </a:extLst>
          </p:cNvPr>
          <p:cNvSpPr>
            <a:spLocks noGrp="1"/>
          </p:cNvSpPr>
          <p:nvPr>
            <p:ph type="dt" sz="half" idx="10"/>
          </p:nvPr>
        </p:nvSpPr>
        <p:spPr/>
        <p:txBody>
          <a:bodyPr/>
          <a:lstStyle/>
          <a:p>
            <a:fld id="{1449AA12-8195-4182-A7AC-2E7E59DFBDAF}" type="datetimeFigureOut">
              <a:rPr lang="en-US" smtClean="0"/>
              <a:t>7/24/2022</a:t>
            </a:fld>
            <a:endParaRPr lang="en-US"/>
          </a:p>
        </p:txBody>
      </p:sp>
      <p:sp>
        <p:nvSpPr>
          <p:cNvPr id="3" name="Footer Placeholder 2">
            <a:extLst>
              <a:ext uri="{FF2B5EF4-FFF2-40B4-BE49-F238E27FC236}">
                <a16:creationId xmlns:a16="http://schemas.microsoft.com/office/drawing/2014/main" id="{95B24F46-0425-47C6-9FFB-F69AFFFE89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CE7A99-1593-4189-A514-8209CC32A2EA}"/>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7" name="Rectangle 6">
            <a:extLst>
              <a:ext uri="{FF2B5EF4-FFF2-40B4-BE49-F238E27FC236}">
                <a16:creationId xmlns:a16="http://schemas.microsoft.com/office/drawing/2014/main" id="{11C15DFD-AB97-AB43-A6C9-2808708C91B4}"/>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BA89-ECA6-2247-ABBB-3C67160202E9}"/>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913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33B-3FC6-4B08-9FBE-2DD48307A4D4}"/>
              </a:ext>
            </a:extLst>
          </p:cNvPr>
          <p:cNvSpPr>
            <a:spLocks noGrp="1"/>
          </p:cNvSpPr>
          <p:nvPr>
            <p:ph type="title"/>
          </p:nvPr>
        </p:nvSpPr>
        <p:spPr>
          <a:xfrm>
            <a:off x="1587712" y="455362"/>
            <a:ext cx="4043440" cy="158451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77FBD4A-4514-4DCE-8F18-914DF3F4EED1}"/>
              </a:ext>
            </a:extLst>
          </p:cNvPr>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AF18C85-0675-4202-B796-352766854939}"/>
              </a:ext>
            </a:extLst>
          </p:cNvPr>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079E5-F934-4D04-866F-F7CB5B08ACC4}"/>
              </a:ext>
            </a:extLst>
          </p:cNvPr>
          <p:cNvSpPr>
            <a:spLocks noGrp="1"/>
          </p:cNvSpPr>
          <p:nvPr>
            <p:ph type="dt" sz="half" idx="10"/>
          </p:nvPr>
        </p:nvSpPr>
        <p:spPr/>
        <p:txBody>
          <a:bodyPr/>
          <a:lstStyle/>
          <a:p>
            <a:fld id="{1449AA12-8195-4182-A7AC-2E7E59DFBDAF}" type="datetimeFigureOut">
              <a:rPr lang="en-US" smtClean="0"/>
              <a:t>7/24/2022</a:t>
            </a:fld>
            <a:endParaRPr lang="en-US"/>
          </a:p>
        </p:txBody>
      </p:sp>
      <p:sp>
        <p:nvSpPr>
          <p:cNvPr id="6" name="Footer Placeholder 5">
            <a:extLst>
              <a:ext uri="{FF2B5EF4-FFF2-40B4-BE49-F238E27FC236}">
                <a16:creationId xmlns:a16="http://schemas.microsoft.com/office/drawing/2014/main" id="{E705FC94-7915-439A-B937-F02D1BB0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69B19-4156-4584-B1DC-4F42F200B915}"/>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DC1B6031-8ABE-F648-8E05-3D08D0D54B53}"/>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ABD855-35E6-BE4F-8B03-FD12DDB32E10}"/>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435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1F3B-090C-4BB5-84BE-8ED0FC5981A5}"/>
              </a:ext>
            </a:extLst>
          </p:cNvPr>
          <p:cNvSpPr>
            <a:spLocks noGrp="1"/>
          </p:cNvSpPr>
          <p:nvPr>
            <p:ph type="title"/>
          </p:nvPr>
        </p:nvSpPr>
        <p:spPr>
          <a:xfrm>
            <a:off x="1587711" y="455362"/>
            <a:ext cx="4043436" cy="158451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397C49E-9426-4B24-B2A7-C54B89DA60A3}"/>
              </a:ext>
            </a:extLst>
          </p:cNvPr>
          <p:cNvSpPr>
            <a:spLocks noGrp="1"/>
          </p:cNvSpPr>
          <p:nvPr>
            <p:ph type="pic" idx="1"/>
          </p:nvPr>
        </p:nvSpPr>
        <p:spPr>
          <a:xfrm>
            <a:off x="6271232" y="565150"/>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BC7F011-0A5F-44E9-88CD-C95A33351B45}"/>
              </a:ext>
            </a:extLst>
          </p:cNvPr>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21C85-27BB-4533-A21B-C379FE03A944}"/>
              </a:ext>
            </a:extLst>
          </p:cNvPr>
          <p:cNvSpPr>
            <a:spLocks noGrp="1"/>
          </p:cNvSpPr>
          <p:nvPr>
            <p:ph type="dt" sz="half" idx="10"/>
          </p:nvPr>
        </p:nvSpPr>
        <p:spPr/>
        <p:txBody>
          <a:bodyPr/>
          <a:lstStyle/>
          <a:p>
            <a:fld id="{1449AA12-8195-4182-A7AC-2E7E59DFBDAF}" type="datetimeFigureOut">
              <a:rPr lang="en-US" smtClean="0"/>
              <a:t>7/24/2022</a:t>
            </a:fld>
            <a:endParaRPr lang="en-US"/>
          </a:p>
        </p:txBody>
      </p:sp>
      <p:sp>
        <p:nvSpPr>
          <p:cNvPr id="6" name="Footer Placeholder 5">
            <a:extLst>
              <a:ext uri="{FF2B5EF4-FFF2-40B4-BE49-F238E27FC236}">
                <a16:creationId xmlns:a16="http://schemas.microsoft.com/office/drawing/2014/main" id="{35018850-01F1-4247-9BFD-1DDC5DDDC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365A9-4C28-480F-B370-2DFF234B73F7}"/>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920EAFF3-0A84-F84B-90E4-A596F00B3DC2}"/>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392559-3C15-B249-93C9-B0F7E9E5DDD8}"/>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0537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ACD69-D2F4-4938-B590-C414049017E0}"/>
              </a:ext>
            </a:extLst>
          </p:cNvPr>
          <p:cNvSpPr>
            <a:spLocks noGrp="1"/>
          </p:cNvSpPr>
          <p:nvPr>
            <p:ph type="title"/>
          </p:nvPr>
        </p:nvSpPr>
        <p:spPr>
          <a:xfrm>
            <a:off x="1587710" y="455362"/>
            <a:ext cx="9486690" cy="155041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762BD4-BA0F-4CA4-BAE3-DF2B5087C045}"/>
              </a:ext>
            </a:extLst>
          </p:cNvPr>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0B2FEE-249E-42F1-94D8-A8C0759EF471}"/>
              </a:ext>
            </a:extLst>
          </p:cNvPr>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pPr/>
              <a:t>7/24/2022</a:t>
            </a:fld>
            <a:endParaRPr lang="en-US"/>
          </a:p>
        </p:txBody>
      </p:sp>
      <p:sp>
        <p:nvSpPr>
          <p:cNvPr id="5" name="Footer Placeholder 4">
            <a:extLst>
              <a:ext uri="{FF2B5EF4-FFF2-40B4-BE49-F238E27FC236}">
                <a16:creationId xmlns:a16="http://schemas.microsoft.com/office/drawing/2014/main" id="{8560C617-A890-4920-83B0-143C03349066}"/>
              </a:ext>
            </a:extLst>
          </p:cNvPr>
          <p:cNvSpPr>
            <a:spLocks noGrp="1"/>
          </p:cNvSpPr>
          <p:nvPr>
            <p:ph type="ftr" sz="quarter" idx="3"/>
          </p:nvPr>
        </p:nvSpPr>
        <p:spPr>
          <a:xfrm>
            <a:off x="1587711" y="6292850"/>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4F1B4F1-B06B-4BBE-BFFF-C0B386E2449E}"/>
              </a:ext>
            </a:extLst>
          </p:cNvPr>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196586285"/>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BC37C4-9813-00F1-17E1-4C3AFB4718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4A1779-79A6-1D3E-967F-1A78824BCE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1F0CD6-3E73-7D13-5D99-5A6D22614C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CCED1A-5DC8-434D-91D0-BA0168BFA01A}" type="datetimeFigureOut">
              <a:rPr lang="en-US" smtClean="0"/>
              <a:t>7/24/2022</a:t>
            </a:fld>
            <a:endParaRPr lang="en-US"/>
          </a:p>
        </p:txBody>
      </p:sp>
      <p:sp>
        <p:nvSpPr>
          <p:cNvPr id="5" name="Footer Placeholder 4">
            <a:extLst>
              <a:ext uri="{FF2B5EF4-FFF2-40B4-BE49-F238E27FC236}">
                <a16:creationId xmlns:a16="http://schemas.microsoft.com/office/drawing/2014/main" id="{C52B722E-5AC6-6AC0-818A-9FC6D5CB1D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0A9F72-2614-3DDC-BFC0-A614D26A17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5940E-B68C-4D83-9DF5-C6C643D8DD7B}" type="slidenum">
              <a:rPr lang="en-US" smtClean="0"/>
              <a:t>‹#›</a:t>
            </a:fld>
            <a:endParaRPr lang="en-US"/>
          </a:p>
        </p:txBody>
      </p:sp>
    </p:spTree>
    <p:extLst>
      <p:ext uri="{BB962C8B-B14F-4D97-AF65-F5344CB8AC3E}">
        <p14:creationId xmlns:p14="http://schemas.microsoft.com/office/powerpoint/2010/main" val="34173994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B95DFD-68ED-45B9-B960-6FBC621D89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B0DFD221-F418-459F-B201-3E1987D651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9B1CE2F0-916E-4202-9C25-6A26F4813A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1ED296-E122-40C3-A269-2A819429CA23}" type="datetimeFigureOut">
              <a:rPr lang="en-MY" smtClean="0"/>
              <a:t>24/7/2022</a:t>
            </a:fld>
            <a:endParaRPr lang="en-MY"/>
          </a:p>
        </p:txBody>
      </p:sp>
      <p:sp>
        <p:nvSpPr>
          <p:cNvPr id="5" name="Footer Placeholder 4">
            <a:extLst>
              <a:ext uri="{FF2B5EF4-FFF2-40B4-BE49-F238E27FC236}">
                <a16:creationId xmlns:a16="http://schemas.microsoft.com/office/drawing/2014/main" id="{D5E8634B-9335-4BCC-AC02-046D3CE436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a:extLst>
              <a:ext uri="{FF2B5EF4-FFF2-40B4-BE49-F238E27FC236}">
                <a16:creationId xmlns:a16="http://schemas.microsoft.com/office/drawing/2014/main" id="{BD8CBE44-DC68-4E63-9D6A-048282BACC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C9D22-4E3E-45BF-82DF-42686DF65625}" type="slidenum">
              <a:rPr lang="en-MY" smtClean="0"/>
              <a:t>‹#›</a:t>
            </a:fld>
            <a:endParaRPr lang="en-MY"/>
          </a:p>
        </p:txBody>
      </p:sp>
    </p:spTree>
    <p:extLst>
      <p:ext uri="{BB962C8B-B14F-4D97-AF65-F5344CB8AC3E}">
        <p14:creationId xmlns:p14="http://schemas.microsoft.com/office/powerpoint/2010/main" val="17569319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hyperlink" Target="https://www.scribbr.com/methodology/transcribe-interview/" TargetMode="Externa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8F843D-1C1B-C740-AC27-E3238D0F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 y="0"/>
            <a:ext cx="121859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24A756BB-2306-BB23-01AB-D4A2818DD6F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58" r="-1" b="125"/>
          <a:stretch/>
        </p:blipFill>
        <p:spPr>
          <a:xfrm>
            <a:off x="20" y="10"/>
            <a:ext cx="12191980" cy="6857990"/>
          </a:xfrm>
          <a:prstGeom prst="rect">
            <a:avLst/>
          </a:prstGeom>
        </p:spPr>
      </p:pic>
      <p:sp>
        <p:nvSpPr>
          <p:cNvPr id="11" name="Rectangle">
            <a:extLst>
              <a:ext uri="{FF2B5EF4-FFF2-40B4-BE49-F238E27FC236}">
                <a16:creationId xmlns:a16="http://schemas.microsoft.com/office/drawing/2014/main" id="{44037D61-FFBD-0342-90C5-D1AD7C899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02096"/>
            <a:ext cx="9421303" cy="2755904"/>
          </a:xfrm>
          <a:prstGeom prst="rect">
            <a:avLst/>
          </a:prstGeom>
          <a:solidFill>
            <a:schemeClr val="bg1">
              <a:alpha val="85000"/>
            </a:schemeClr>
          </a:solidFill>
          <a:ln w="12700">
            <a:miter lim="400000"/>
          </a:ln>
        </p:spPr>
        <p:txBody>
          <a:bodyPr lIns="50800" tIns="50800" rIns="50800" bIns="50800" anchor="ctr"/>
          <a:lstStyle/>
          <a:p>
            <a:pPr algn="ctr" defTabSz="457200"/>
            <a:endParaRPr sz="2600" cap="all" dirty="0">
              <a:solidFill>
                <a:srgbClr val="FFFFFF"/>
              </a:solidFill>
              <a:sym typeface="Avenir Next"/>
            </a:endParaRPr>
          </a:p>
        </p:txBody>
      </p:sp>
      <p:sp>
        <p:nvSpPr>
          <p:cNvPr id="13" name="Rectangle 12">
            <a:extLst>
              <a:ext uri="{FF2B5EF4-FFF2-40B4-BE49-F238E27FC236}">
                <a16:creationId xmlns:a16="http://schemas.microsoft.com/office/drawing/2014/main" id="{A21C8291-E3D5-4240-8FF4-E5213CBCC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1302"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Rectangle 14">
            <a:extLst>
              <a:ext uri="{FF2B5EF4-FFF2-40B4-BE49-F238E27FC236}">
                <a16:creationId xmlns:a16="http://schemas.microsoft.com/office/drawing/2014/main" id="{08B44AFE-C181-7047-8CC9-CA00BD385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8433"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83C49170-917B-7394-13C1-3EEA8C7A84E6}"/>
              </a:ext>
            </a:extLst>
          </p:cNvPr>
          <p:cNvSpPr>
            <a:spLocks noGrp="1"/>
          </p:cNvSpPr>
          <p:nvPr>
            <p:ph type="ctrTitle"/>
          </p:nvPr>
        </p:nvSpPr>
        <p:spPr>
          <a:xfrm>
            <a:off x="565150" y="4642192"/>
            <a:ext cx="8393008" cy="1015663"/>
          </a:xfrm>
        </p:spPr>
        <p:txBody>
          <a:bodyPr anchor="b">
            <a:normAutofit fontScale="90000"/>
          </a:bodyPr>
          <a:lstStyle/>
          <a:p>
            <a:r>
              <a:rPr lang="en-US" sz="5400" dirty="0"/>
              <a:t>Qualitative Coding Process</a:t>
            </a:r>
          </a:p>
        </p:txBody>
      </p:sp>
      <p:pic>
        <p:nvPicPr>
          <p:cNvPr id="5" name="Picture 4">
            <a:extLst>
              <a:ext uri="{FF2B5EF4-FFF2-40B4-BE49-F238E27FC236}">
                <a16:creationId xmlns:a16="http://schemas.microsoft.com/office/drawing/2014/main" id="{6EDF51B8-2712-39A2-87A3-DF9EBFE785B2}"/>
              </a:ext>
            </a:extLst>
          </p:cNvPr>
          <p:cNvPicPr>
            <a:picLocks noChangeAspect="1"/>
          </p:cNvPicPr>
          <p:nvPr/>
        </p:nvPicPr>
        <p:blipFill>
          <a:blip r:embed="rId5"/>
          <a:stretch>
            <a:fillRect/>
          </a:stretch>
        </p:blipFill>
        <p:spPr>
          <a:xfrm>
            <a:off x="10064291" y="4553502"/>
            <a:ext cx="2133785" cy="2304488"/>
          </a:xfrm>
          <a:prstGeom prst="rect">
            <a:avLst/>
          </a:prstGeom>
        </p:spPr>
      </p:pic>
    </p:spTree>
    <p:extLst>
      <p:ext uri="{BB962C8B-B14F-4D97-AF65-F5344CB8AC3E}">
        <p14:creationId xmlns:p14="http://schemas.microsoft.com/office/powerpoint/2010/main" val="86274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Dr Jugindar Singh</a:t>
            </a:r>
          </a:p>
        </p:txBody>
      </p:sp>
      <p:sp>
        <p:nvSpPr>
          <p:cNvPr id="29698" name="Rectangle 2"/>
          <p:cNvSpPr>
            <a:spLocks noGrp="1" noChangeArrowheads="1"/>
          </p:cNvSpPr>
          <p:nvPr>
            <p:ph type="title"/>
          </p:nvPr>
        </p:nvSpPr>
        <p:spPr>
          <a:xfrm>
            <a:off x="1653253" y="0"/>
            <a:ext cx="7042150" cy="609600"/>
          </a:xfrm>
        </p:spPr>
        <p:txBody>
          <a:bodyPr>
            <a:normAutofit fontScale="90000"/>
          </a:bodyPr>
          <a:lstStyle/>
          <a:p>
            <a:r>
              <a:rPr lang="en-US" b="1" dirty="0">
                <a:solidFill>
                  <a:srgbClr val="FF0000"/>
                </a:solidFill>
              </a:rPr>
              <a:t>Steps in Coding</a:t>
            </a:r>
          </a:p>
        </p:txBody>
      </p:sp>
      <p:sp>
        <p:nvSpPr>
          <p:cNvPr id="29699" name="Rectangle 3"/>
          <p:cNvSpPr>
            <a:spLocks noGrp="1" noChangeArrowheads="1"/>
          </p:cNvSpPr>
          <p:nvPr>
            <p:ph type="body" idx="1"/>
          </p:nvPr>
        </p:nvSpPr>
        <p:spPr>
          <a:xfrm>
            <a:off x="0" y="578069"/>
            <a:ext cx="6553200" cy="5943600"/>
          </a:xfrm>
          <a:solidFill>
            <a:schemeClr val="bg1"/>
          </a:solidFill>
          <a:ln>
            <a:solidFill>
              <a:srgbClr val="FF0000"/>
            </a:solidFill>
          </a:ln>
        </p:spPr>
        <p:txBody>
          <a:bodyPr/>
          <a:lstStyle/>
          <a:p>
            <a:pPr marL="514350" indent="-514350">
              <a:buFont typeface="+mj-lt"/>
              <a:buAutoNum type="arabicPeriod"/>
            </a:pPr>
            <a:r>
              <a:rPr lang="en-US" dirty="0">
                <a:solidFill>
                  <a:srgbClr val="0070C0"/>
                </a:solidFill>
              </a:rPr>
              <a:t>Read through all transcripts</a:t>
            </a:r>
          </a:p>
          <a:p>
            <a:pPr marL="514350" indent="-514350">
              <a:buFont typeface="+mj-lt"/>
              <a:buAutoNum type="arabicPeriod"/>
            </a:pPr>
            <a:r>
              <a:rPr lang="en-US" dirty="0">
                <a:solidFill>
                  <a:srgbClr val="0070C0"/>
                </a:solidFill>
              </a:rPr>
              <a:t>Start with one transcript</a:t>
            </a:r>
          </a:p>
          <a:p>
            <a:pPr marL="514350" indent="-514350">
              <a:buFont typeface="+mj-lt"/>
              <a:buAutoNum type="arabicPeriod"/>
            </a:pPr>
            <a:r>
              <a:rPr lang="en-US" dirty="0">
                <a:solidFill>
                  <a:srgbClr val="0070C0"/>
                </a:solidFill>
              </a:rPr>
              <a:t>Identify text segments – ask “what is this person saying?”</a:t>
            </a:r>
          </a:p>
          <a:p>
            <a:pPr marL="514350" indent="-514350">
              <a:buFont typeface="+mj-lt"/>
              <a:buAutoNum type="arabicPeriod"/>
            </a:pPr>
            <a:r>
              <a:rPr lang="en-US" dirty="0">
                <a:solidFill>
                  <a:srgbClr val="0070C0"/>
                </a:solidFill>
              </a:rPr>
              <a:t>Bracket text segment</a:t>
            </a:r>
          </a:p>
          <a:p>
            <a:pPr marL="514350" indent="-514350">
              <a:buFont typeface="+mj-lt"/>
              <a:buAutoNum type="arabicPeriod"/>
            </a:pPr>
            <a:r>
              <a:rPr lang="en-US" dirty="0">
                <a:solidFill>
                  <a:srgbClr val="0070C0"/>
                </a:solidFill>
              </a:rPr>
              <a:t>Assign code word</a:t>
            </a:r>
          </a:p>
          <a:p>
            <a:pPr marL="514350" indent="-514350">
              <a:buFont typeface="+mj-lt"/>
              <a:buAutoNum type="arabicPeriod"/>
            </a:pPr>
            <a:r>
              <a:rPr lang="en-US" dirty="0">
                <a:solidFill>
                  <a:srgbClr val="0070C0"/>
                </a:solidFill>
              </a:rPr>
              <a:t>Reduce redundancy</a:t>
            </a:r>
          </a:p>
          <a:p>
            <a:pPr marL="514350" indent="-514350">
              <a:buFont typeface="+mj-lt"/>
              <a:buAutoNum type="arabicPeriod"/>
            </a:pPr>
            <a:r>
              <a:rPr lang="en-US" dirty="0">
                <a:solidFill>
                  <a:srgbClr val="0070C0"/>
                </a:solidFill>
              </a:rPr>
              <a:t>Collapse codes into themes</a:t>
            </a:r>
          </a:p>
        </p:txBody>
      </p:sp>
      <p:sp>
        <p:nvSpPr>
          <p:cNvPr id="2" name="Rectangle 1"/>
          <p:cNvSpPr/>
          <p:nvPr/>
        </p:nvSpPr>
        <p:spPr>
          <a:xfrm>
            <a:off x="6553199" y="609600"/>
            <a:ext cx="5493025" cy="1815882"/>
          </a:xfrm>
          <a:prstGeom prst="rect">
            <a:avLst/>
          </a:prstGeom>
          <a:solidFill>
            <a:schemeClr val="bg1">
              <a:lumMod val="95000"/>
            </a:schemeClr>
          </a:solidFill>
          <a:ln>
            <a:solidFill>
              <a:srgbClr val="FFC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 code is a word, phrase, or sentence that represents aspect(s) of a data or captures the essence or feature(s) of a data </a:t>
            </a:r>
          </a:p>
        </p:txBody>
      </p:sp>
      <p:sp>
        <p:nvSpPr>
          <p:cNvPr id="3" name="Rectangle 2"/>
          <p:cNvSpPr/>
          <p:nvPr/>
        </p:nvSpPr>
        <p:spPr bwMode="auto">
          <a:xfrm>
            <a:off x="7543800" y="0"/>
            <a:ext cx="3048000" cy="6096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What is a code</a:t>
            </a:r>
          </a:p>
        </p:txBody>
      </p:sp>
      <p:pic>
        <p:nvPicPr>
          <p:cNvPr id="5" name="Picture 4"/>
          <p:cNvPicPr>
            <a:picLocks noChangeAspect="1"/>
          </p:cNvPicPr>
          <p:nvPr/>
        </p:nvPicPr>
        <p:blipFill>
          <a:blip r:embed="rId2"/>
          <a:stretch>
            <a:fillRect/>
          </a:stretch>
        </p:blipFill>
        <p:spPr>
          <a:xfrm>
            <a:off x="6553200" y="3318788"/>
            <a:ext cx="5493026" cy="3304262"/>
          </a:xfrm>
          <a:prstGeom prst="rect">
            <a:avLst/>
          </a:prstGeom>
          <a:ln>
            <a:solidFill>
              <a:schemeClr val="accent1"/>
            </a:solidFill>
          </a:ln>
        </p:spPr>
      </p:pic>
    </p:spTree>
    <p:extLst>
      <p:ext uri="{BB962C8B-B14F-4D97-AF65-F5344CB8AC3E}">
        <p14:creationId xmlns:p14="http://schemas.microsoft.com/office/powerpoint/2010/main" val="2460751724"/>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r>
              <a:rPr lang="en-US" sz="4000" b="1" dirty="0">
                <a:solidFill>
                  <a:srgbClr val="FF0000"/>
                </a:solidFill>
              </a:rPr>
              <a:t>Data Analysis</a:t>
            </a:r>
            <a:r>
              <a:rPr lang="en-US" sz="3200" dirty="0"/>
              <a:t>: how will we analyze it? The overall process</a:t>
            </a:r>
          </a:p>
        </p:txBody>
      </p:sp>
      <p:sp>
        <p:nvSpPr>
          <p:cNvPr id="440323" name="Text Box 3"/>
          <p:cNvSpPr txBox="1">
            <a:spLocks noChangeArrowheads="1"/>
          </p:cNvSpPr>
          <p:nvPr/>
        </p:nvSpPr>
        <p:spPr bwMode="auto">
          <a:xfrm>
            <a:off x="2727325" y="1676401"/>
            <a:ext cx="26876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charset="0"/>
                <a:ea typeface="+mn-ea"/>
                <a:cs typeface="+mn-cs"/>
              </a:rPr>
              <a:t>Codes the Text for</a:t>
            </a:r>
          </a:p>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charset="0"/>
                <a:ea typeface="+mn-ea"/>
                <a:cs typeface="+mn-cs"/>
              </a:rPr>
              <a:t>Description to be Used</a:t>
            </a:r>
          </a:p>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charset="0"/>
                <a:ea typeface="+mn-ea"/>
                <a:cs typeface="+mn-cs"/>
              </a:rPr>
              <a:t>in the Research Report</a:t>
            </a:r>
            <a:endParaRPr kumimoji="0" lang="en-US" sz="2400" b="1" i="0" u="none" strike="noStrike" kern="1200" cap="none" spc="0" normalizeH="0" baseline="0" noProof="0" dirty="0">
              <a:ln>
                <a:noFill/>
              </a:ln>
              <a:solidFill>
                <a:srgbClr val="0070C0"/>
              </a:solidFill>
              <a:effectLst/>
              <a:uLnTx/>
              <a:uFillTx/>
              <a:latin typeface="Times New Roman" charset="0"/>
              <a:ea typeface="+mn-ea"/>
              <a:cs typeface="+mn-cs"/>
            </a:endParaRPr>
          </a:p>
        </p:txBody>
      </p:sp>
      <p:sp>
        <p:nvSpPr>
          <p:cNvPr id="440324" name="Text Box 4"/>
          <p:cNvSpPr txBox="1">
            <a:spLocks noChangeArrowheads="1"/>
          </p:cNvSpPr>
          <p:nvPr/>
        </p:nvSpPr>
        <p:spPr bwMode="auto">
          <a:xfrm>
            <a:off x="6464300" y="1676401"/>
            <a:ext cx="26876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a:ln>
                  <a:noFill/>
                </a:ln>
                <a:solidFill>
                  <a:srgbClr val="0563C1"/>
                </a:solidFill>
                <a:effectLst/>
                <a:uLnTx/>
                <a:uFillTx/>
                <a:latin typeface="Times New Roman" charset="0"/>
                <a:ea typeface="+mn-ea"/>
                <a:cs typeface="+mn-cs"/>
              </a:rPr>
              <a:t>Codes the Text for</a:t>
            </a:r>
          </a:p>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a:ln>
                  <a:noFill/>
                </a:ln>
                <a:solidFill>
                  <a:srgbClr val="0563C1"/>
                </a:solidFill>
                <a:effectLst/>
                <a:uLnTx/>
                <a:uFillTx/>
                <a:latin typeface="Times New Roman" charset="0"/>
                <a:ea typeface="+mn-ea"/>
                <a:cs typeface="+mn-cs"/>
              </a:rPr>
              <a:t>Themes to be Used</a:t>
            </a:r>
          </a:p>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a:ln>
                  <a:noFill/>
                </a:ln>
                <a:solidFill>
                  <a:srgbClr val="0563C1"/>
                </a:solidFill>
                <a:effectLst/>
                <a:uLnTx/>
                <a:uFillTx/>
                <a:latin typeface="Times New Roman" charset="0"/>
                <a:ea typeface="+mn-ea"/>
                <a:cs typeface="+mn-cs"/>
              </a:rPr>
              <a:t>in the Research Report</a:t>
            </a:r>
            <a:endParaRPr kumimoji="0" lang="en-US" sz="2400" b="1"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440325" name="Text Box 5"/>
          <p:cNvSpPr txBox="1">
            <a:spLocks noChangeArrowheads="1"/>
          </p:cNvSpPr>
          <p:nvPr/>
        </p:nvSpPr>
        <p:spPr bwMode="auto">
          <a:xfrm>
            <a:off x="3581401" y="2819401"/>
            <a:ext cx="5464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44546A"/>
                </a:solidFill>
                <a:effectLst/>
                <a:uLnTx/>
                <a:uFillTx/>
                <a:latin typeface="Times New Roman" charset="0"/>
                <a:ea typeface="+mn-ea"/>
                <a:cs typeface="+mn-cs"/>
              </a:rPr>
              <a:t>The Researcher </a:t>
            </a:r>
            <a:r>
              <a:rPr kumimoji="0" lang="en-US" sz="2000" b="1" i="0" u="none" strike="noStrike" kern="1200" cap="none" spc="0" normalizeH="0" baseline="0" noProof="0" dirty="0">
                <a:ln>
                  <a:noFill/>
                </a:ln>
                <a:solidFill>
                  <a:srgbClr val="0070C0"/>
                </a:solidFill>
                <a:effectLst/>
                <a:uLnTx/>
                <a:uFillTx/>
                <a:latin typeface="Times New Roman" charset="0"/>
                <a:ea typeface="+mn-ea"/>
                <a:cs typeface="+mn-cs"/>
              </a:rPr>
              <a:t>Codes the Data </a:t>
            </a:r>
            <a:r>
              <a:rPr kumimoji="0" lang="en-US" sz="2000" b="1" i="0" u="none" strike="noStrike" kern="1200" cap="none" spc="0" normalizeH="0" baseline="0" noProof="0" dirty="0">
                <a:ln>
                  <a:noFill/>
                </a:ln>
                <a:solidFill>
                  <a:srgbClr val="44546A"/>
                </a:solidFill>
                <a:effectLst/>
                <a:uLnTx/>
                <a:uFillTx/>
                <a:latin typeface="Times New Roman" charset="0"/>
                <a:ea typeface="+mn-ea"/>
                <a:cs typeface="+mn-cs"/>
              </a:rPr>
              <a:t>(i.e., locates text </a:t>
            </a:r>
          </a:p>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44546A"/>
                </a:solidFill>
                <a:effectLst/>
                <a:uLnTx/>
                <a:uFillTx/>
                <a:latin typeface="Times New Roman" charset="0"/>
                <a:ea typeface="+mn-ea"/>
                <a:cs typeface="+mn-cs"/>
              </a:rPr>
              <a:t>segments and assigns a code to label them)</a:t>
            </a:r>
            <a:endParaRPr kumimoji="0" lang="en-US" sz="2400" b="1" i="0" u="none" strike="noStrike" kern="1200" cap="none" spc="0" normalizeH="0" baseline="0" noProof="0" dirty="0">
              <a:ln>
                <a:noFill/>
              </a:ln>
              <a:solidFill>
                <a:srgbClr val="44546A"/>
              </a:solidFill>
              <a:effectLst/>
              <a:uLnTx/>
              <a:uFillTx/>
              <a:latin typeface="Times New Roman" charset="0"/>
              <a:ea typeface="+mn-ea"/>
              <a:cs typeface="+mn-cs"/>
            </a:endParaRPr>
          </a:p>
        </p:txBody>
      </p:sp>
      <p:sp>
        <p:nvSpPr>
          <p:cNvPr id="440326" name="Text Box 6"/>
          <p:cNvSpPr txBox="1">
            <a:spLocks noChangeArrowheads="1"/>
          </p:cNvSpPr>
          <p:nvPr/>
        </p:nvSpPr>
        <p:spPr bwMode="auto">
          <a:xfrm>
            <a:off x="3810001" y="4556126"/>
            <a:ext cx="48307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44546A"/>
                </a:solidFill>
                <a:effectLst/>
                <a:uLnTx/>
                <a:uFillTx/>
                <a:latin typeface="Times New Roman" charset="0"/>
                <a:ea typeface="+mn-ea"/>
                <a:cs typeface="+mn-cs"/>
              </a:rPr>
              <a:t>The Researcher </a:t>
            </a:r>
            <a:r>
              <a:rPr kumimoji="0" lang="en-US" sz="2000" b="1" i="0" u="none" strike="noStrike" kern="1200" cap="none" spc="0" normalizeH="0" baseline="0" noProof="0" dirty="0">
                <a:ln>
                  <a:noFill/>
                </a:ln>
                <a:solidFill>
                  <a:srgbClr val="0070C0"/>
                </a:solidFill>
                <a:effectLst/>
                <a:uLnTx/>
                <a:uFillTx/>
                <a:latin typeface="Times New Roman" charset="0"/>
                <a:ea typeface="+mn-ea"/>
                <a:cs typeface="+mn-cs"/>
              </a:rPr>
              <a:t>Prepares Data for analysis</a:t>
            </a:r>
          </a:p>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44546A"/>
                </a:solidFill>
                <a:effectLst/>
                <a:uLnTx/>
                <a:uFillTx/>
                <a:latin typeface="Times New Roman" charset="0"/>
                <a:ea typeface="+mn-ea"/>
                <a:cs typeface="+mn-cs"/>
              </a:rPr>
              <a:t>( e.g., transcribes </a:t>
            </a:r>
            <a:r>
              <a:rPr kumimoji="0" lang="en-US" sz="2000" b="1" i="0" u="none" strike="noStrike" kern="1200" cap="none" spc="0" normalizeH="0" baseline="0" noProof="0" dirty="0" err="1">
                <a:ln>
                  <a:noFill/>
                </a:ln>
                <a:solidFill>
                  <a:srgbClr val="44546A"/>
                </a:solidFill>
                <a:effectLst/>
                <a:uLnTx/>
                <a:uFillTx/>
                <a:latin typeface="Times New Roman" charset="0"/>
                <a:ea typeface="+mn-ea"/>
                <a:cs typeface="+mn-cs"/>
              </a:rPr>
              <a:t>fieldnotes</a:t>
            </a:r>
            <a:r>
              <a:rPr kumimoji="0" lang="en-US" sz="2000" b="1" i="0" u="none" strike="noStrike" kern="1200" cap="none" spc="0" normalizeH="0" baseline="0" noProof="0" dirty="0">
                <a:ln>
                  <a:noFill/>
                </a:ln>
                <a:solidFill>
                  <a:srgbClr val="44546A"/>
                </a:solidFill>
                <a:effectLst/>
                <a:uLnTx/>
                <a:uFillTx/>
                <a:latin typeface="Times New Roman" charset="0"/>
                <a:ea typeface="+mn-ea"/>
                <a:cs typeface="+mn-cs"/>
              </a:rPr>
              <a:t>)</a:t>
            </a:r>
            <a:endParaRPr kumimoji="0" lang="en-US" sz="2400" b="1" i="0" u="none" strike="noStrike" kern="1200" cap="none" spc="0" normalizeH="0" baseline="0" noProof="0" dirty="0">
              <a:ln>
                <a:noFill/>
              </a:ln>
              <a:solidFill>
                <a:srgbClr val="44546A"/>
              </a:solidFill>
              <a:effectLst/>
              <a:uLnTx/>
              <a:uFillTx/>
              <a:latin typeface="Times New Roman" charset="0"/>
              <a:ea typeface="+mn-ea"/>
              <a:cs typeface="+mn-cs"/>
            </a:endParaRPr>
          </a:p>
        </p:txBody>
      </p:sp>
      <p:sp>
        <p:nvSpPr>
          <p:cNvPr id="440327" name="Text Box 7"/>
          <p:cNvSpPr txBox="1">
            <a:spLocks noChangeArrowheads="1"/>
          </p:cNvSpPr>
          <p:nvPr/>
        </p:nvSpPr>
        <p:spPr bwMode="auto">
          <a:xfrm>
            <a:off x="3581400" y="5394326"/>
            <a:ext cx="612218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44546A"/>
                </a:solidFill>
                <a:effectLst/>
                <a:uLnTx/>
                <a:uFillTx/>
                <a:latin typeface="Times New Roman" charset="0"/>
                <a:ea typeface="+mn-ea"/>
                <a:cs typeface="+mn-cs"/>
              </a:rPr>
              <a:t>The Researcher </a:t>
            </a:r>
            <a:r>
              <a:rPr kumimoji="0" lang="en-US" sz="2000" b="1" i="0" u="none" strike="noStrike" kern="1200" cap="none" spc="0" normalizeH="0" baseline="0" noProof="0" dirty="0">
                <a:ln>
                  <a:noFill/>
                </a:ln>
                <a:solidFill>
                  <a:srgbClr val="0070C0"/>
                </a:solidFill>
                <a:effectLst/>
                <a:uLnTx/>
                <a:uFillTx/>
                <a:latin typeface="Times New Roman" charset="0"/>
                <a:ea typeface="+mn-ea"/>
                <a:cs typeface="+mn-cs"/>
              </a:rPr>
              <a:t>Collects Data </a:t>
            </a:r>
            <a:r>
              <a:rPr kumimoji="0" lang="en-US" sz="2000" b="1" i="0" u="none" strike="noStrike" kern="1200" cap="none" spc="0" normalizeH="0" baseline="0" noProof="0" dirty="0">
                <a:ln>
                  <a:noFill/>
                </a:ln>
                <a:solidFill>
                  <a:srgbClr val="44546A"/>
                </a:solidFill>
                <a:effectLst/>
                <a:uLnTx/>
                <a:uFillTx/>
                <a:latin typeface="Times New Roman" charset="0"/>
                <a:ea typeface="+mn-ea"/>
                <a:cs typeface="+mn-cs"/>
              </a:rPr>
              <a:t>(i.e., a text file, such as </a:t>
            </a:r>
          </a:p>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44546A"/>
                </a:solidFill>
                <a:effectLst/>
                <a:uLnTx/>
                <a:uFillTx/>
                <a:latin typeface="Times New Roman" charset="0"/>
                <a:ea typeface="+mn-ea"/>
                <a:cs typeface="+mn-cs"/>
              </a:rPr>
              <a:t>Field notes, transcriptions, optically scanned material)</a:t>
            </a:r>
            <a:endParaRPr kumimoji="0" lang="en-US" sz="2400" b="1" i="0" u="none" strike="noStrike" kern="1200" cap="none" spc="0" normalizeH="0" baseline="0" noProof="0" dirty="0">
              <a:ln>
                <a:noFill/>
              </a:ln>
              <a:solidFill>
                <a:srgbClr val="0563C1"/>
              </a:solidFill>
              <a:effectLst/>
              <a:uLnTx/>
              <a:uFillTx/>
              <a:latin typeface="Times New Roman" charset="0"/>
              <a:ea typeface="+mn-ea"/>
              <a:cs typeface="+mn-cs"/>
            </a:endParaRPr>
          </a:p>
        </p:txBody>
      </p:sp>
      <p:sp>
        <p:nvSpPr>
          <p:cNvPr id="440328" name="Text Box 8"/>
          <p:cNvSpPr txBox="1">
            <a:spLocks noChangeArrowheads="1"/>
          </p:cNvSpPr>
          <p:nvPr/>
        </p:nvSpPr>
        <p:spPr bwMode="auto">
          <a:xfrm>
            <a:off x="3903663" y="3733801"/>
            <a:ext cx="43878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44546A"/>
                </a:solidFill>
                <a:effectLst/>
                <a:uLnTx/>
                <a:uFillTx/>
                <a:latin typeface="Times New Roman" charset="0"/>
                <a:ea typeface="+mn-ea"/>
                <a:cs typeface="+mn-cs"/>
              </a:rPr>
              <a:t>The Researcher </a:t>
            </a:r>
            <a:r>
              <a:rPr kumimoji="0" lang="en-US" sz="2000" b="1" i="0" u="none" strike="noStrike" kern="1200" cap="none" spc="0" normalizeH="0" baseline="0" noProof="0" dirty="0">
                <a:ln>
                  <a:noFill/>
                </a:ln>
                <a:solidFill>
                  <a:srgbClr val="0070C0"/>
                </a:solidFill>
                <a:effectLst/>
                <a:uLnTx/>
                <a:uFillTx/>
                <a:latin typeface="Times New Roman" charset="0"/>
                <a:ea typeface="+mn-ea"/>
                <a:cs typeface="+mn-cs"/>
              </a:rPr>
              <a:t>Reads Through Data </a:t>
            </a:r>
          </a:p>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44546A"/>
                </a:solidFill>
                <a:effectLst/>
                <a:uLnTx/>
                <a:uFillTx/>
                <a:latin typeface="Times New Roman" charset="0"/>
                <a:ea typeface="+mn-ea"/>
                <a:cs typeface="+mn-cs"/>
              </a:rPr>
              <a:t>( i.e., obtains general sense of material)</a:t>
            </a:r>
            <a:endParaRPr kumimoji="0" lang="en-US" sz="2400" b="1" i="0" u="none" strike="noStrike" kern="1200" cap="none" spc="0" normalizeH="0" baseline="0" noProof="0" dirty="0">
              <a:ln>
                <a:noFill/>
              </a:ln>
              <a:solidFill>
                <a:prstClr val="black"/>
              </a:solidFill>
              <a:effectLst/>
              <a:uLnTx/>
              <a:uFillTx/>
              <a:latin typeface="Times New Roman" charset="0"/>
              <a:ea typeface="+mn-ea"/>
              <a:cs typeface="+mn-cs"/>
            </a:endParaRPr>
          </a:p>
        </p:txBody>
      </p:sp>
      <p:sp>
        <p:nvSpPr>
          <p:cNvPr id="440329" name="AutoShape 9"/>
          <p:cNvSpPr>
            <a:spLocks noChangeArrowheads="1"/>
          </p:cNvSpPr>
          <p:nvPr/>
        </p:nvSpPr>
        <p:spPr bwMode="auto">
          <a:xfrm>
            <a:off x="5867400" y="5181600"/>
            <a:ext cx="304800" cy="304800"/>
          </a:xfrm>
          <a:prstGeom prst="upArrow">
            <a:avLst>
              <a:gd name="adj1" fmla="val 50000"/>
              <a:gd name="adj2" fmla="val 25000"/>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330" name="AutoShape 10"/>
          <p:cNvSpPr>
            <a:spLocks noChangeArrowheads="1"/>
          </p:cNvSpPr>
          <p:nvPr/>
        </p:nvSpPr>
        <p:spPr bwMode="auto">
          <a:xfrm>
            <a:off x="5867400" y="4343400"/>
            <a:ext cx="304800" cy="304800"/>
          </a:xfrm>
          <a:prstGeom prst="upArrow">
            <a:avLst>
              <a:gd name="adj1" fmla="val 50000"/>
              <a:gd name="adj2" fmla="val 25000"/>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331" name="AutoShape 11"/>
          <p:cNvSpPr>
            <a:spLocks noChangeArrowheads="1"/>
          </p:cNvSpPr>
          <p:nvPr/>
        </p:nvSpPr>
        <p:spPr bwMode="auto">
          <a:xfrm>
            <a:off x="5867400" y="3505200"/>
            <a:ext cx="304800" cy="304800"/>
          </a:xfrm>
          <a:prstGeom prst="upArrow">
            <a:avLst>
              <a:gd name="adj1" fmla="val 50000"/>
              <a:gd name="adj2" fmla="val 25000"/>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332" name="AutoShape 12"/>
          <p:cNvSpPr>
            <a:spLocks noChangeArrowheads="1"/>
          </p:cNvSpPr>
          <p:nvPr/>
        </p:nvSpPr>
        <p:spPr bwMode="auto">
          <a:xfrm rot="-1677578">
            <a:off x="4343400" y="2590800"/>
            <a:ext cx="152400" cy="304800"/>
          </a:xfrm>
          <a:prstGeom prst="upArrow">
            <a:avLst>
              <a:gd name="adj1" fmla="val 50000"/>
              <a:gd name="adj2" fmla="val 50000"/>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333" name="AutoShape 13"/>
          <p:cNvSpPr>
            <a:spLocks noChangeArrowheads="1"/>
          </p:cNvSpPr>
          <p:nvPr/>
        </p:nvSpPr>
        <p:spPr bwMode="auto">
          <a:xfrm rot="2661556">
            <a:off x="7010400" y="2590800"/>
            <a:ext cx="152400" cy="304800"/>
          </a:xfrm>
          <a:prstGeom prst="upArrow">
            <a:avLst>
              <a:gd name="adj1" fmla="val 50000"/>
              <a:gd name="adj2" fmla="val 50000"/>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334" name="AutoShape 14"/>
          <p:cNvSpPr>
            <a:spLocks noChangeArrowheads="1"/>
          </p:cNvSpPr>
          <p:nvPr/>
        </p:nvSpPr>
        <p:spPr bwMode="auto">
          <a:xfrm>
            <a:off x="9220200" y="2133600"/>
            <a:ext cx="762000" cy="228600"/>
          </a:xfrm>
          <a:prstGeom prst="leftArrow">
            <a:avLst>
              <a:gd name="adj1" fmla="val 50000"/>
              <a:gd name="adj2" fmla="val 83333"/>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335" name="AutoShape 15"/>
          <p:cNvSpPr>
            <a:spLocks noChangeArrowheads="1"/>
          </p:cNvSpPr>
          <p:nvPr/>
        </p:nvSpPr>
        <p:spPr bwMode="auto">
          <a:xfrm>
            <a:off x="9220200" y="3124200"/>
            <a:ext cx="762000" cy="228600"/>
          </a:xfrm>
          <a:prstGeom prst="leftArrow">
            <a:avLst>
              <a:gd name="adj1" fmla="val 50000"/>
              <a:gd name="adj2" fmla="val 83333"/>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336" name="AutoShape 16"/>
          <p:cNvSpPr>
            <a:spLocks noChangeArrowheads="1"/>
          </p:cNvSpPr>
          <p:nvPr/>
        </p:nvSpPr>
        <p:spPr bwMode="auto">
          <a:xfrm>
            <a:off x="9220200" y="5638800"/>
            <a:ext cx="762000" cy="228600"/>
          </a:xfrm>
          <a:prstGeom prst="leftArrow">
            <a:avLst>
              <a:gd name="adj1" fmla="val 50000"/>
              <a:gd name="adj2" fmla="val 83333"/>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337" name="Line 17"/>
          <p:cNvSpPr>
            <a:spLocks noChangeShapeType="1"/>
          </p:cNvSpPr>
          <p:nvPr/>
        </p:nvSpPr>
        <p:spPr bwMode="auto">
          <a:xfrm>
            <a:off x="9982200" y="2209800"/>
            <a:ext cx="0" cy="358140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338" name="Text Box 18"/>
          <p:cNvSpPr txBox="1">
            <a:spLocks noChangeArrowheads="1"/>
          </p:cNvSpPr>
          <p:nvPr/>
        </p:nvSpPr>
        <p:spPr bwMode="auto">
          <a:xfrm>
            <a:off x="8001001" y="3470275"/>
            <a:ext cx="1946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charset="0"/>
                <a:ea typeface="+mn-ea"/>
                <a:cs typeface="+mn-cs"/>
              </a:rPr>
              <a:t>Simultaneous</a:t>
            </a:r>
          </a:p>
        </p:txBody>
      </p:sp>
      <p:sp>
        <p:nvSpPr>
          <p:cNvPr id="440339" name="AutoShape 19"/>
          <p:cNvSpPr>
            <a:spLocks noChangeArrowheads="1"/>
          </p:cNvSpPr>
          <p:nvPr/>
        </p:nvSpPr>
        <p:spPr bwMode="auto">
          <a:xfrm>
            <a:off x="2514600" y="5715000"/>
            <a:ext cx="762000" cy="228600"/>
          </a:xfrm>
          <a:prstGeom prst="rightArrow">
            <a:avLst>
              <a:gd name="adj1" fmla="val 50000"/>
              <a:gd name="adj2" fmla="val 83333"/>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auto" latinLnBrk="0" hangingPunct="0">
              <a:lnSpc>
                <a:spcPct val="100000"/>
              </a:lnSpc>
              <a:spcBef>
                <a:spcPct val="0"/>
              </a:spcBef>
              <a:spcAft>
                <a:spcPts val="0"/>
              </a:spcAft>
              <a:buClrTx/>
              <a:buSzTx/>
              <a:buFontTx/>
              <a:buNone/>
              <a:tabLst/>
              <a:defRPr/>
            </a:pPr>
            <a:endParaRPr kumimoji="0" lang="en-US" sz="2400" b="0" i="0" u="none" strike="noStrike" kern="1200" cap="none" spc="0" normalizeH="0" baseline="0" noProof="0">
              <a:ln>
                <a:noFill/>
              </a:ln>
              <a:solidFill>
                <a:srgbClr val="4472C4"/>
              </a:solidFill>
              <a:effectLst/>
              <a:uLnTx/>
              <a:uFillTx/>
              <a:latin typeface="Times New Roman" charset="0"/>
              <a:ea typeface="+mn-ea"/>
              <a:cs typeface="+mn-cs"/>
            </a:endParaRPr>
          </a:p>
        </p:txBody>
      </p:sp>
      <p:sp>
        <p:nvSpPr>
          <p:cNvPr id="440340" name="AutoShape 20"/>
          <p:cNvSpPr>
            <a:spLocks noChangeArrowheads="1"/>
          </p:cNvSpPr>
          <p:nvPr/>
        </p:nvSpPr>
        <p:spPr bwMode="auto">
          <a:xfrm>
            <a:off x="2514600" y="2743200"/>
            <a:ext cx="762000" cy="228600"/>
          </a:xfrm>
          <a:prstGeom prst="rightArrow">
            <a:avLst>
              <a:gd name="adj1" fmla="val 50000"/>
              <a:gd name="adj2" fmla="val 83333"/>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341" name="Line 21"/>
          <p:cNvSpPr>
            <a:spLocks noChangeShapeType="1"/>
          </p:cNvSpPr>
          <p:nvPr/>
        </p:nvSpPr>
        <p:spPr bwMode="auto">
          <a:xfrm>
            <a:off x="2514600" y="2819400"/>
            <a:ext cx="0" cy="3048000"/>
          </a:xfrm>
          <a:prstGeom prst="line">
            <a:avLst/>
          </a:prstGeom>
          <a:noFill/>
          <a:ln w="571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342" name="AutoShape 22"/>
          <p:cNvSpPr>
            <a:spLocks noChangeArrowheads="1"/>
          </p:cNvSpPr>
          <p:nvPr/>
        </p:nvSpPr>
        <p:spPr bwMode="auto">
          <a:xfrm>
            <a:off x="2743200" y="5486400"/>
            <a:ext cx="762000" cy="228600"/>
          </a:xfrm>
          <a:prstGeom prst="rightArrow">
            <a:avLst>
              <a:gd name="adj1" fmla="val 50000"/>
              <a:gd name="adj2" fmla="val 83333"/>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auto" latinLnBrk="0" hangingPunct="0">
              <a:lnSpc>
                <a:spcPct val="100000"/>
              </a:lnSpc>
              <a:spcBef>
                <a:spcPct val="0"/>
              </a:spcBef>
              <a:spcAft>
                <a:spcPts val="0"/>
              </a:spcAft>
              <a:buClrTx/>
              <a:buSzTx/>
              <a:buFontTx/>
              <a:buNone/>
              <a:tabLst/>
              <a:defRPr/>
            </a:pPr>
            <a:endParaRPr kumimoji="0" lang="en-US" sz="2400" b="0" i="0" u="none" strike="noStrike" kern="1200" cap="none" spc="0" normalizeH="0" baseline="0" noProof="0">
              <a:ln>
                <a:noFill/>
              </a:ln>
              <a:solidFill>
                <a:srgbClr val="4472C4"/>
              </a:solidFill>
              <a:effectLst/>
              <a:uLnTx/>
              <a:uFillTx/>
              <a:latin typeface="Times New Roman" charset="0"/>
              <a:ea typeface="+mn-ea"/>
              <a:cs typeface="+mn-cs"/>
            </a:endParaRPr>
          </a:p>
        </p:txBody>
      </p:sp>
      <p:sp>
        <p:nvSpPr>
          <p:cNvPr id="440343" name="Line 23"/>
          <p:cNvSpPr>
            <a:spLocks noChangeShapeType="1"/>
          </p:cNvSpPr>
          <p:nvPr/>
        </p:nvSpPr>
        <p:spPr bwMode="auto">
          <a:xfrm>
            <a:off x="2743200" y="3048000"/>
            <a:ext cx="0" cy="2590800"/>
          </a:xfrm>
          <a:prstGeom prst="line">
            <a:avLst/>
          </a:prstGeom>
          <a:noFill/>
          <a:ln w="571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344" name="AutoShape 24"/>
          <p:cNvSpPr>
            <a:spLocks noChangeArrowheads="1"/>
          </p:cNvSpPr>
          <p:nvPr/>
        </p:nvSpPr>
        <p:spPr bwMode="auto">
          <a:xfrm>
            <a:off x="2743200" y="2971800"/>
            <a:ext cx="762000" cy="228600"/>
          </a:xfrm>
          <a:prstGeom prst="rightArrow">
            <a:avLst>
              <a:gd name="adj1" fmla="val 50000"/>
              <a:gd name="adj2" fmla="val 83333"/>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345" name="Text Box 25"/>
          <p:cNvSpPr txBox="1">
            <a:spLocks noChangeArrowheads="1"/>
          </p:cNvSpPr>
          <p:nvPr/>
        </p:nvSpPr>
        <p:spPr bwMode="auto">
          <a:xfrm>
            <a:off x="2738438" y="3429000"/>
            <a:ext cx="1604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charset="0"/>
                <a:ea typeface="+mn-ea"/>
                <a:cs typeface="+mn-cs"/>
              </a:rPr>
              <a:t>Interactive</a:t>
            </a:r>
            <a:endParaRPr kumimoji="0" lang="en-US" sz="2400" b="0" i="0" u="none" strike="noStrike" kern="1200" cap="none" spc="0" normalizeH="0" baseline="0" noProof="0" dirty="0">
              <a:ln>
                <a:noFill/>
              </a:ln>
              <a:solidFill>
                <a:srgbClr val="FF0000"/>
              </a:solidFill>
              <a:effectLst/>
              <a:uLnTx/>
              <a:uFillTx/>
              <a:latin typeface="Times New Roman"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Dr Jugindar Singh</a:t>
            </a:r>
          </a:p>
        </p:txBody>
      </p:sp>
    </p:spTree>
    <p:extLst>
      <p:ext uri="{BB962C8B-B14F-4D97-AF65-F5344CB8AC3E}">
        <p14:creationId xmlns:p14="http://schemas.microsoft.com/office/powerpoint/2010/main" val="1130940371"/>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27"/>
                                        </p:tgtEl>
                                        <p:attrNameLst>
                                          <p:attrName>style.visibility</p:attrName>
                                        </p:attrNameLst>
                                      </p:cBhvr>
                                      <p:to>
                                        <p:strVal val="visible"/>
                                      </p:to>
                                    </p:set>
                                    <p:anim calcmode="lin" valueType="num">
                                      <p:cBhvr additive="base">
                                        <p:cTn id="7" dur="500" fill="hold"/>
                                        <p:tgtEl>
                                          <p:spTgt spid="440327"/>
                                        </p:tgtEl>
                                        <p:attrNameLst>
                                          <p:attrName>ppt_x</p:attrName>
                                        </p:attrNameLst>
                                      </p:cBhvr>
                                      <p:tavLst>
                                        <p:tav tm="0">
                                          <p:val>
                                            <p:strVal val="#ppt_x"/>
                                          </p:val>
                                        </p:tav>
                                        <p:tav tm="100000">
                                          <p:val>
                                            <p:strVal val="#ppt_x"/>
                                          </p:val>
                                        </p:tav>
                                      </p:tavLst>
                                    </p:anim>
                                    <p:anim calcmode="lin" valueType="num">
                                      <p:cBhvr additive="base">
                                        <p:cTn id="8" dur="500" fill="hold"/>
                                        <p:tgtEl>
                                          <p:spTgt spid="4403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40329"/>
                                        </p:tgtEl>
                                        <p:attrNameLst>
                                          <p:attrName>style.visibility</p:attrName>
                                        </p:attrNameLst>
                                      </p:cBhvr>
                                      <p:to>
                                        <p:strVal val="visible"/>
                                      </p:to>
                                    </p:set>
                                    <p:anim calcmode="lin" valueType="num">
                                      <p:cBhvr additive="base">
                                        <p:cTn id="13" dur="500" fill="hold"/>
                                        <p:tgtEl>
                                          <p:spTgt spid="440329"/>
                                        </p:tgtEl>
                                        <p:attrNameLst>
                                          <p:attrName>ppt_x</p:attrName>
                                        </p:attrNameLst>
                                      </p:cBhvr>
                                      <p:tavLst>
                                        <p:tav tm="0">
                                          <p:val>
                                            <p:strVal val="0-#ppt_w/2"/>
                                          </p:val>
                                        </p:tav>
                                        <p:tav tm="100000">
                                          <p:val>
                                            <p:strVal val="#ppt_x"/>
                                          </p:val>
                                        </p:tav>
                                      </p:tavLst>
                                    </p:anim>
                                    <p:anim calcmode="lin" valueType="num">
                                      <p:cBhvr additive="base">
                                        <p:cTn id="14" dur="500" fill="hold"/>
                                        <p:tgtEl>
                                          <p:spTgt spid="440329"/>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440326"/>
                                        </p:tgtEl>
                                        <p:attrNameLst>
                                          <p:attrName>style.visibility</p:attrName>
                                        </p:attrNameLst>
                                      </p:cBhvr>
                                      <p:to>
                                        <p:strVal val="visible"/>
                                      </p:to>
                                    </p:set>
                                    <p:anim calcmode="lin" valueType="num">
                                      <p:cBhvr additive="base">
                                        <p:cTn id="18" dur="500" fill="hold"/>
                                        <p:tgtEl>
                                          <p:spTgt spid="440326"/>
                                        </p:tgtEl>
                                        <p:attrNameLst>
                                          <p:attrName>ppt_x</p:attrName>
                                        </p:attrNameLst>
                                      </p:cBhvr>
                                      <p:tavLst>
                                        <p:tav tm="0">
                                          <p:val>
                                            <p:strVal val="#ppt_x"/>
                                          </p:val>
                                        </p:tav>
                                        <p:tav tm="100000">
                                          <p:val>
                                            <p:strVal val="#ppt_x"/>
                                          </p:val>
                                        </p:tav>
                                      </p:tavLst>
                                    </p:anim>
                                    <p:anim calcmode="lin" valueType="num">
                                      <p:cBhvr additive="base">
                                        <p:cTn id="19" dur="500" fill="hold"/>
                                        <p:tgtEl>
                                          <p:spTgt spid="440326"/>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40330"/>
                                        </p:tgtEl>
                                        <p:attrNameLst>
                                          <p:attrName>style.visibility</p:attrName>
                                        </p:attrNameLst>
                                      </p:cBhvr>
                                      <p:to>
                                        <p:strVal val="visible"/>
                                      </p:to>
                                    </p:set>
                                    <p:anim calcmode="lin" valueType="num">
                                      <p:cBhvr additive="base">
                                        <p:cTn id="24" dur="500" fill="hold"/>
                                        <p:tgtEl>
                                          <p:spTgt spid="440330"/>
                                        </p:tgtEl>
                                        <p:attrNameLst>
                                          <p:attrName>ppt_x</p:attrName>
                                        </p:attrNameLst>
                                      </p:cBhvr>
                                      <p:tavLst>
                                        <p:tav tm="0">
                                          <p:val>
                                            <p:strVal val="#ppt_x"/>
                                          </p:val>
                                        </p:tav>
                                        <p:tav tm="100000">
                                          <p:val>
                                            <p:strVal val="#ppt_x"/>
                                          </p:val>
                                        </p:tav>
                                      </p:tavLst>
                                    </p:anim>
                                    <p:anim calcmode="lin" valueType="num">
                                      <p:cBhvr additive="base">
                                        <p:cTn id="25" dur="500" fill="hold"/>
                                        <p:tgtEl>
                                          <p:spTgt spid="440330"/>
                                        </p:tgtEl>
                                        <p:attrNameLst>
                                          <p:attrName>ppt_y</p:attrName>
                                        </p:attrNameLst>
                                      </p:cBhvr>
                                      <p:tavLst>
                                        <p:tav tm="0">
                                          <p:val>
                                            <p:strVal val="1+#ppt_h/2"/>
                                          </p:val>
                                        </p:tav>
                                        <p:tav tm="100000">
                                          <p:val>
                                            <p:strVal val="#ppt_y"/>
                                          </p:val>
                                        </p:tav>
                                      </p:tavLst>
                                    </p:anim>
                                  </p:childTnLst>
                                </p:cTn>
                              </p:par>
                            </p:childTnLst>
                          </p:cTn>
                        </p:par>
                        <p:par>
                          <p:cTn id="26" fill="hold" nodeType="afterGroup">
                            <p:stCondLst>
                              <p:cond delay="500"/>
                            </p:stCondLst>
                            <p:childTnLst>
                              <p:par>
                                <p:cTn id="27" presetID="2" presetClass="entr" presetSubtype="4" fill="hold" grpId="0" nodeType="afterEffect">
                                  <p:stCondLst>
                                    <p:cond delay="0"/>
                                  </p:stCondLst>
                                  <p:childTnLst>
                                    <p:set>
                                      <p:cBhvr>
                                        <p:cTn id="28" dur="1" fill="hold">
                                          <p:stCondLst>
                                            <p:cond delay="0"/>
                                          </p:stCondLst>
                                        </p:cTn>
                                        <p:tgtEl>
                                          <p:spTgt spid="440328"/>
                                        </p:tgtEl>
                                        <p:attrNameLst>
                                          <p:attrName>style.visibility</p:attrName>
                                        </p:attrNameLst>
                                      </p:cBhvr>
                                      <p:to>
                                        <p:strVal val="visible"/>
                                      </p:to>
                                    </p:set>
                                    <p:anim calcmode="lin" valueType="num">
                                      <p:cBhvr additive="base">
                                        <p:cTn id="29" dur="500" fill="hold"/>
                                        <p:tgtEl>
                                          <p:spTgt spid="440328"/>
                                        </p:tgtEl>
                                        <p:attrNameLst>
                                          <p:attrName>ppt_x</p:attrName>
                                        </p:attrNameLst>
                                      </p:cBhvr>
                                      <p:tavLst>
                                        <p:tav tm="0">
                                          <p:val>
                                            <p:strVal val="#ppt_x"/>
                                          </p:val>
                                        </p:tav>
                                        <p:tav tm="100000">
                                          <p:val>
                                            <p:strVal val="#ppt_x"/>
                                          </p:val>
                                        </p:tav>
                                      </p:tavLst>
                                    </p:anim>
                                    <p:anim calcmode="lin" valueType="num">
                                      <p:cBhvr additive="base">
                                        <p:cTn id="30" dur="500" fill="hold"/>
                                        <p:tgtEl>
                                          <p:spTgt spid="440328"/>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40331"/>
                                        </p:tgtEl>
                                        <p:attrNameLst>
                                          <p:attrName>style.visibility</p:attrName>
                                        </p:attrNameLst>
                                      </p:cBhvr>
                                      <p:to>
                                        <p:strVal val="visible"/>
                                      </p:to>
                                    </p:set>
                                    <p:anim calcmode="lin" valueType="num">
                                      <p:cBhvr additive="base">
                                        <p:cTn id="35" dur="500" fill="hold"/>
                                        <p:tgtEl>
                                          <p:spTgt spid="440331"/>
                                        </p:tgtEl>
                                        <p:attrNameLst>
                                          <p:attrName>ppt_x</p:attrName>
                                        </p:attrNameLst>
                                      </p:cBhvr>
                                      <p:tavLst>
                                        <p:tav tm="0">
                                          <p:val>
                                            <p:strVal val="#ppt_x"/>
                                          </p:val>
                                        </p:tav>
                                        <p:tav tm="100000">
                                          <p:val>
                                            <p:strVal val="#ppt_x"/>
                                          </p:val>
                                        </p:tav>
                                      </p:tavLst>
                                    </p:anim>
                                    <p:anim calcmode="lin" valueType="num">
                                      <p:cBhvr additive="base">
                                        <p:cTn id="36" dur="500" fill="hold"/>
                                        <p:tgtEl>
                                          <p:spTgt spid="440331"/>
                                        </p:tgtEl>
                                        <p:attrNameLst>
                                          <p:attrName>ppt_y</p:attrName>
                                        </p:attrNameLst>
                                      </p:cBhvr>
                                      <p:tavLst>
                                        <p:tav tm="0">
                                          <p:val>
                                            <p:strVal val="1+#ppt_h/2"/>
                                          </p:val>
                                        </p:tav>
                                        <p:tav tm="100000">
                                          <p:val>
                                            <p:strVal val="#ppt_y"/>
                                          </p:val>
                                        </p:tav>
                                      </p:tavLst>
                                    </p:anim>
                                  </p:childTnLst>
                                </p:cTn>
                              </p:par>
                            </p:childTnLst>
                          </p:cTn>
                        </p:par>
                        <p:par>
                          <p:cTn id="37" fill="hold" nodeType="afterGroup">
                            <p:stCondLst>
                              <p:cond delay="500"/>
                            </p:stCondLst>
                            <p:childTnLst>
                              <p:par>
                                <p:cTn id="38" presetID="2" presetClass="entr" presetSubtype="4" fill="hold" grpId="0" nodeType="afterEffect">
                                  <p:stCondLst>
                                    <p:cond delay="0"/>
                                  </p:stCondLst>
                                  <p:childTnLst>
                                    <p:set>
                                      <p:cBhvr>
                                        <p:cTn id="39" dur="1" fill="hold">
                                          <p:stCondLst>
                                            <p:cond delay="0"/>
                                          </p:stCondLst>
                                        </p:cTn>
                                        <p:tgtEl>
                                          <p:spTgt spid="440325"/>
                                        </p:tgtEl>
                                        <p:attrNameLst>
                                          <p:attrName>style.visibility</p:attrName>
                                        </p:attrNameLst>
                                      </p:cBhvr>
                                      <p:to>
                                        <p:strVal val="visible"/>
                                      </p:to>
                                    </p:set>
                                    <p:anim calcmode="lin" valueType="num">
                                      <p:cBhvr additive="base">
                                        <p:cTn id="40" dur="500" fill="hold"/>
                                        <p:tgtEl>
                                          <p:spTgt spid="440325"/>
                                        </p:tgtEl>
                                        <p:attrNameLst>
                                          <p:attrName>ppt_x</p:attrName>
                                        </p:attrNameLst>
                                      </p:cBhvr>
                                      <p:tavLst>
                                        <p:tav tm="0">
                                          <p:val>
                                            <p:strVal val="#ppt_x"/>
                                          </p:val>
                                        </p:tav>
                                        <p:tav tm="100000">
                                          <p:val>
                                            <p:strVal val="#ppt_x"/>
                                          </p:val>
                                        </p:tav>
                                      </p:tavLst>
                                    </p:anim>
                                    <p:anim calcmode="lin" valueType="num">
                                      <p:cBhvr additive="base">
                                        <p:cTn id="41" dur="500" fill="hold"/>
                                        <p:tgtEl>
                                          <p:spTgt spid="440325"/>
                                        </p:tgtEl>
                                        <p:attrNameLst>
                                          <p:attrName>ppt_y</p:attrName>
                                        </p:attrNameLst>
                                      </p:cBhvr>
                                      <p:tavLst>
                                        <p:tav tm="0">
                                          <p:val>
                                            <p:strVal val="1+#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440332"/>
                                        </p:tgtEl>
                                        <p:attrNameLst>
                                          <p:attrName>style.visibility</p:attrName>
                                        </p:attrNameLst>
                                      </p:cBhvr>
                                      <p:to>
                                        <p:strVal val="visible"/>
                                      </p:to>
                                    </p:set>
                                    <p:anim calcmode="lin" valueType="num">
                                      <p:cBhvr additive="base">
                                        <p:cTn id="46" dur="500" fill="hold"/>
                                        <p:tgtEl>
                                          <p:spTgt spid="440332"/>
                                        </p:tgtEl>
                                        <p:attrNameLst>
                                          <p:attrName>ppt_x</p:attrName>
                                        </p:attrNameLst>
                                      </p:cBhvr>
                                      <p:tavLst>
                                        <p:tav tm="0">
                                          <p:val>
                                            <p:strVal val="0-#ppt_w/2"/>
                                          </p:val>
                                        </p:tav>
                                        <p:tav tm="100000">
                                          <p:val>
                                            <p:strVal val="#ppt_x"/>
                                          </p:val>
                                        </p:tav>
                                      </p:tavLst>
                                    </p:anim>
                                    <p:anim calcmode="lin" valueType="num">
                                      <p:cBhvr additive="base">
                                        <p:cTn id="47" dur="500" fill="hold"/>
                                        <p:tgtEl>
                                          <p:spTgt spid="440332"/>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500"/>
                            </p:stCondLst>
                            <p:childTnLst>
                              <p:par>
                                <p:cTn id="49" presetID="2" presetClass="entr" presetSubtype="8" fill="hold" grpId="0" nodeType="afterEffect">
                                  <p:stCondLst>
                                    <p:cond delay="0"/>
                                  </p:stCondLst>
                                  <p:childTnLst>
                                    <p:set>
                                      <p:cBhvr>
                                        <p:cTn id="50" dur="1" fill="hold">
                                          <p:stCondLst>
                                            <p:cond delay="0"/>
                                          </p:stCondLst>
                                        </p:cTn>
                                        <p:tgtEl>
                                          <p:spTgt spid="440323"/>
                                        </p:tgtEl>
                                        <p:attrNameLst>
                                          <p:attrName>style.visibility</p:attrName>
                                        </p:attrNameLst>
                                      </p:cBhvr>
                                      <p:to>
                                        <p:strVal val="visible"/>
                                      </p:to>
                                    </p:set>
                                    <p:anim calcmode="lin" valueType="num">
                                      <p:cBhvr additive="base">
                                        <p:cTn id="51" dur="500" fill="hold"/>
                                        <p:tgtEl>
                                          <p:spTgt spid="440323"/>
                                        </p:tgtEl>
                                        <p:attrNameLst>
                                          <p:attrName>ppt_x</p:attrName>
                                        </p:attrNameLst>
                                      </p:cBhvr>
                                      <p:tavLst>
                                        <p:tav tm="0">
                                          <p:val>
                                            <p:strVal val="0-#ppt_w/2"/>
                                          </p:val>
                                        </p:tav>
                                        <p:tav tm="100000">
                                          <p:val>
                                            <p:strVal val="#ppt_x"/>
                                          </p:val>
                                        </p:tav>
                                      </p:tavLst>
                                    </p:anim>
                                    <p:anim calcmode="lin" valueType="num">
                                      <p:cBhvr additive="base">
                                        <p:cTn id="52" dur="500" fill="hold"/>
                                        <p:tgtEl>
                                          <p:spTgt spid="440323"/>
                                        </p:tgtEl>
                                        <p:attrNameLst>
                                          <p:attrName>ppt_y</p:attrName>
                                        </p:attrNameLst>
                                      </p:cBhvr>
                                      <p:tavLst>
                                        <p:tav tm="0">
                                          <p:val>
                                            <p:strVal val="#ppt_y"/>
                                          </p:val>
                                        </p:tav>
                                        <p:tav tm="100000">
                                          <p:val>
                                            <p:strVal val="#ppt_y"/>
                                          </p:val>
                                        </p:tav>
                                      </p:tavLst>
                                    </p:anim>
                                  </p:childTnLst>
                                </p:cTn>
                              </p:par>
                            </p:childTnLst>
                          </p:cTn>
                        </p:par>
                        <p:par>
                          <p:cTn id="53" fill="hold" nodeType="afterGroup">
                            <p:stCondLst>
                              <p:cond delay="1000"/>
                            </p:stCondLst>
                            <p:childTnLst>
                              <p:par>
                                <p:cTn id="54" presetID="2" presetClass="entr" presetSubtype="2" fill="hold" grpId="0" nodeType="afterEffect">
                                  <p:stCondLst>
                                    <p:cond delay="0"/>
                                  </p:stCondLst>
                                  <p:childTnLst>
                                    <p:set>
                                      <p:cBhvr>
                                        <p:cTn id="55" dur="1" fill="hold">
                                          <p:stCondLst>
                                            <p:cond delay="0"/>
                                          </p:stCondLst>
                                        </p:cTn>
                                        <p:tgtEl>
                                          <p:spTgt spid="440333"/>
                                        </p:tgtEl>
                                        <p:attrNameLst>
                                          <p:attrName>style.visibility</p:attrName>
                                        </p:attrNameLst>
                                      </p:cBhvr>
                                      <p:to>
                                        <p:strVal val="visible"/>
                                      </p:to>
                                    </p:set>
                                    <p:anim calcmode="lin" valueType="num">
                                      <p:cBhvr additive="base">
                                        <p:cTn id="56" dur="500" fill="hold"/>
                                        <p:tgtEl>
                                          <p:spTgt spid="440333"/>
                                        </p:tgtEl>
                                        <p:attrNameLst>
                                          <p:attrName>ppt_x</p:attrName>
                                        </p:attrNameLst>
                                      </p:cBhvr>
                                      <p:tavLst>
                                        <p:tav tm="0">
                                          <p:val>
                                            <p:strVal val="1+#ppt_w/2"/>
                                          </p:val>
                                        </p:tav>
                                        <p:tav tm="100000">
                                          <p:val>
                                            <p:strVal val="#ppt_x"/>
                                          </p:val>
                                        </p:tav>
                                      </p:tavLst>
                                    </p:anim>
                                    <p:anim calcmode="lin" valueType="num">
                                      <p:cBhvr additive="base">
                                        <p:cTn id="57" dur="500" fill="hold"/>
                                        <p:tgtEl>
                                          <p:spTgt spid="440333"/>
                                        </p:tgtEl>
                                        <p:attrNameLst>
                                          <p:attrName>ppt_y</p:attrName>
                                        </p:attrNameLst>
                                      </p:cBhvr>
                                      <p:tavLst>
                                        <p:tav tm="0">
                                          <p:val>
                                            <p:strVal val="#ppt_y"/>
                                          </p:val>
                                        </p:tav>
                                        <p:tav tm="100000">
                                          <p:val>
                                            <p:strVal val="#ppt_y"/>
                                          </p:val>
                                        </p:tav>
                                      </p:tavLst>
                                    </p:anim>
                                  </p:childTnLst>
                                </p:cTn>
                              </p:par>
                            </p:childTnLst>
                          </p:cTn>
                        </p:par>
                        <p:par>
                          <p:cTn id="58" fill="hold" nodeType="afterGroup">
                            <p:stCondLst>
                              <p:cond delay="1500"/>
                            </p:stCondLst>
                            <p:childTnLst>
                              <p:par>
                                <p:cTn id="59" presetID="2" presetClass="entr" presetSubtype="2" fill="hold" grpId="0" nodeType="afterEffect">
                                  <p:stCondLst>
                                    <p:cond delay="0"/>
                                  </p:stCondLst>
                                  <p:childTnLst>
                                    <p:set>
                                      <p:cBhvr>
                                        <p:cTn id="60" dur="1" fill="hold">
                                          <p:stCondLst>
                                            <p:cond delay="0"/>
                                          </p:stCondLst>
                                        </p:cTn>
                                        <p:tgtEl>
                                          <p:spTgt spid="440324"/>
                                        </p:tgtEl>
                                        <p:attrNameLst>
                                          <p:attrName>style.visibility</p:attrName>
                                        </p:attrNameLst>
                                      </p:cBhvr>
                                      <p:to>
                                        <p:strVal val="visible"/>
                                      </p:to>
                                    </p:set>
                                    <p:anim calcmode="lin" valueType="num">
                                      <p:cBhvr additive="base">
                                        <p:cTn id="61" dur="500" fill="hold"/>
                                        <p:tgtEl>
                                          <p:spTgt spid="440324"/>
                                        </p:tgtEl>
                                        <p:attrNameLst>
                                          <p:attrName>ppt_x</p:attrName>
                                        </p:attrNameLst>
                                      </p:cBhvr>
                                      <p:tavLst>
                                        <p:tav tm="0">
                                          <p:val>
                                            <p:strVal val="1+#ppt_w/2"/>
                                          </p:val>
                                        </p:tav>
                                        <p:tav tm="100000">
                                          <p:val>
                                            <p:strVal val="#ppt_x"/>
                                          </p:val>
                                        </p:tav>
                                      </p:tavLst>
                                    </p:anim>
                                    <p:anim calcmode="lin" valueType="num">
                                      <p:cBhvr additive="base">
                                        <p:cTn id="62" dur="500" fill="hold"/>
                                        <p:tgtEl>
                                          <p:spTgt spid="4403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23" grpId="0" autoUpdateAnimBg="0"/>
      <p:bldP spid="440324" grpId="0" autoUpdateAnimBg="0"/>
      <p:bldP spid="440325" grpId="0" autoUpdateAnimBg="0"/>
      <p:bldP spid="440326" grpId="0" autoUpdateAnimBg="0"/>
      <p:bldP spid="440327" grpId="0" autoUpdateAnimBg="0"/>
      <p:bldP spid="440328" grpId="0" autoUpdateAnimBg="0"/>
      <p:bldP spid="440329" grpId="0" animBg="1"/>
      <p:bldP spid="440330" grpId="0" animBg="1"/>
      <p:bldP spid="440331" grpId="0" animBg="1"/>
      <p:bldP spid="440332" grpId="0" animBg="1"/>
      <p:bldP spid="4403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2"/>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Dr Jugindar Singh</a:t>
            </a:r>
          </a:p>
        </p:txBody>
      </p:sp>
      <p:sp>
        <p:nvSpPr>
          <p:cNvPr id="7170" name="Rectangle 2"/>
          <p:cNvSpPr>
            <a:spLocks noGrp="1" noChangeArrowheads="1"/>
          </p:cNvSpPr>
          <p:nvPr>
            <p:ph type="title"/>
          </p:nvPr>
        </p:nvSpPr>
        <p:spPr>
          <a:xfrm>
            <a:off x="2046288" y="115529"/>
            <a:ext cx="7042150" cy="1143000"/>
          </a:xfrm>
        </p:spPr>
        <p:txBody>
          <a:bodyPr/>
          <a:lstStyle/>
          <a:p>
            <a:r>
              <a:rPr lang="en-US" sz="3200" b="1" dirty="0">
                <a:solidFill>
                  <a:srgbClr val="FF0000"/>
                </a:solidFill>
              </a:rPr>
              <a:t>A Visual Model of the Coding Process in Qualitative Research</a:t>
            </a:r>
          </a:p>
        </p:txBody>
      </p:sp>
      <p:grpSp>
        <p:nvGrpSpPr>
          <p:cNvPr id="7191" name="Group 23"/>
          <p:cNvGrpSpPr>
            <a:grpSpLocks/>
          </p:cNvGrpSpPr>
          <p:nvPr/>
        </p:nvGrpSpPr>
        <p:grpSpPr bwMode="auto">
          <a:xfrm>
            <a:off x="2057400" y="1295401"/>
            <a:ext cx="8166100" cy="4511675"/>
            <a:chOff x="336" y="816"/>
            <a:chExt cx="5144" cy="2842"/>
          </a:xfrm>
        </p:grpSpPr>
        <p:sp>
          <p:nvSpPr>
            <p:cNvPr id="7173" name="AutoShape 5"/>
            <p:cNvSpPr>
              <a:spLocks noChangeArrowheads="1"/>
            </p:cNvSpPr>
            <p:nvPr/>
          </p:nvSpPr>
          <p:spPr bwMode="auto">
            <a:xfrm rot="-20779666">
              <a:off x="677" y="1982"/>
              <a:ext cx="4555" cy="380"/>
            </a:xfrm>
            <a:prstGeom prst="rightArrow">
              <a:avLst>
                <a:gd name="adj1" fmla="val 50000"/>
                <a:gd name="adj2" fmla="val 299671"/>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4546A"/>
                </a:solidFill>
                <a:effectLst/>
                <a:uLnTx/>
                <a:uFillTx/>
                <a:latin typeface="Times New Roman" pitchFamily="18" charset="0"/>
                <a:ea typeface="+mn-ea"/>
                <a:cs typeface="+mn-cs"/>
              </a:endParaRPr>
            </a:p>
          </p:txBody>
        </p:sp>
        <p:sp>
          <p:nvSpPr>
            <p:cNvPr id="7174" name="Text Box 6"/>
            <p:cNvSpPr txBox="1">
              <a:spLocks noChangeArrowheads="1"/>
            </p:cNvSpPr>
            <p:nvPr/>
          </p:nvSpPr>
          <p:spPr bwMode="auto">
            <a:xfrm>
              <a:off x="3984" y="2660"/>
              <a:ext cx="1496"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546A"/>
                  </a:solidFill>
                  <a:effectLst/>
                  <a:uLnTx/>
                  <a:uFillTx/>
                  <a:latin typeface="Times New Roman" pitchFamily="18" charset="0"/>
                  <a:ea typeface="+mn-ea"/>
                  <a:cs typeface="+mn-cs"/>
                </a:rPr>
                <a:t>Reduce Codes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546A"/>
                  </a:solidFill>
                  <a:effectLst/>
                  <a:uLnTx/>
                  <a:uFillTx/>
                  <a:latin typeface="Times New Roman" pitchFamily="18" charset="0"/>
                  <a:ea typeface="+mn-ea"/>
                  <a:cs typeface="+mn-cs"/>
                </a:rPr>
                <a:t>5-7 Themes</a:t>
              </a:r>
              <a:endParaRPr kumimoji="0" lang="en-US" sz="2400" b="0" i="0" u="none" strike="noStrike" kern="1200" cap="none" spc="0" normalizeH="0" baseline="0" noProof="0">
                <a:ln>
                  <a:noFill/>
                </a:ln>
                <a:solidFill>
                  <a:srgbClr val="44546A"/>
                </a:solidFill>
                <a:effectLst/>
                <a:uLnTx/>
                <a:uFillTx/>
                <a:latin typeface="Times New Roman" pitchFamily="18" charset="0"/>
                <a:ea typeface="+mn-ea"/>
                <a:cs typeface="+mn-cs"/>
              </a:endParaRPr>
            </a:p>
          </p:txBody>
        </p:sp>
        <p:sp>
          <p:nvSpPr>
            <p:cNvPr id="7175" name="Text Box 7"/>
            <p:cNvSpPr txBox="1">
              <a:spLocks noChangeArrowheads="1"/>
            </p:cNvSpPr>
            <p:nvPr/>
          </p:nvSpPr>
          <p:spPr bwMode="auto">
            <a:xfrm>
              <a:off x="336" y="912"/>
              <a:ext cx="1009"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itchFamily="18" charset="0"/>
                  <a:ea typeface="+mn-ea"/>
                  <a:cs typeface="+mn-cs"/>
                </a:rPr>
                <a:t>Initially read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itchFamily="18" charset="0"/>
                  <a:ea typeface="+mn-ea"/>
                  <a:cs typeface="+mn-cs"/>
                </a:rPr>
                <a:t>through data</a:t>
              </a:r>
              <a:endParaRPr kumimoji="0" lang="en-US" sz="2400" b="1"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76" name="Text Box 8"/>
            <p:cNvSpPr txBox="1">
              <a:spLocks noChangeArrowheads="1"/>
            </p:cNvSpPr>
            <p:nvPr/>
          </p:nvSpPr>
          <p:spPr bwMode="auto">
            <a:xfrm>
              <a:off x="1392" y="816"/>
              <a:ext cx="1105"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itchFamily="18" charset="0"/>
                  <a:ea typeface="+mn-ea"/>
                  <a:cs typeface="+mn-cs"/>
                </a:rPr>
                <a:t>Divide text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itchFamily="18" charset="0"/>
                  <a:ea typeface="+mn-ea"/>
                  <a:cs typeface="+mn-cs"/>
                </a:rPr>
                <a:t>into segments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itchFamily="18" charset="0"/>
                  <a:ea typeface="+mn-ea"/>
                  <a:cs typeface="+mn-cs"/>
                </a:rPr>
                <a:t>of information</a:t>
              </a:r>
              <a:endParaRPr kumimoji="0" lang="en-US" sz="2400" b="1"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77" name="Text Box 9"/>
            <p:cNvSpPr txBox="1">
              <a:spLocks noChangeArrowheads="1"/>
            </p:cNvSpPr>
            <p:nvPr/>
          </p:nvSpPr>
          <p:spPr bwMode="auto">
            <a:xfrm>
              <a:off x="2547" y="826"/>
              <a:ext cx="972"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itchFamily="18" charset="0"/>
                  <a:ea typeface="+mn-ea"/>
                  <a:cs typeface="+mn-cs"/>
                </a:rPr>
                <a:t>Label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itchFamily="18" charset="0"/>
                  <a:ea typeface="+mn-ea"/>
                  <a:cs typeface="+mn-cs"/>
                </a:rPr>
                <a:t>segments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itchFamily="18" charset="0"/>
                  <a:ea typeface="+mn-ea"/>
                  <a:cs typeface="+mn-cs"/>
                </a:rPr>
                <a:t>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itchFamily="18" charset="0"/>
                  <a:ea typeface="+mn-ea"/>
                  <a:cs typeface="+mn-cs"/>
                </a:rPr>
                <a:t>with codes</a:t>
              </a:r>
            </a:p>
          </p:txBody>
        </p:sp>
        <p:sp>
          <p:nvSpPr>
            <p:cNvPr id="7178" name="Text Box 10"/>
            <p:cNvSpPr txBox="1">
              <a:spLocks noChangeArrowheads="1"/>
            </p:cNvSpPr>
            <p:nvPr/>
          </p:nvSpPr>
          <p:spPr bwMode="auto">
            <a:xfrm>
              <a:off x="3610" y="816"/>
              <a:ext cx="973"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itchFamily="18" charset="0"/>
                  <a:ea typeface="+mn-ea"/>
                  <a:cs typeface="+mn-cs"/>
                </a:rPr>
                <a:t>Reduce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itchFamily="18" charset="0"/>
                  <a:ea typeface="+mn-ea"/>
                  <a:cs typeface="+mn-cs"/>
                </a:rPr>
                <a:t>Overlap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itchFamily="18" charset="0"/>
                  <a:ea typeface="+mn-ea"/>
                  <a:cs typeface="+mn-cs"/>
                </a:rPr>
                <a:t>redundancy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itchFamily="18" charset="0"/>
                  <a:ea typeface="+mn-ea"/>
                  <a:cs typeface="+mn-cs"/>
                </a:rPr>
                <a:t>of codes</a:t>
              </a:r>
            </a:p>
          </p:txBody>
        </p:sp>
        <p:sp>
          <p:nvSpPr>
            <p:cNvPr id="7179" name="Text Box 11"/>
            <p:cNvSpPr txBox="1">
              <a:spLocks noChangeArrowheads="1"/>
            </p:cNvSpPr>
            <p:nvPr/>
          </p:nvSpPr>
          <p:spPr bwMode="auto">
            <a:xfrm>
              <a:off x="4657" y="864"/>
              <a:ext cx="795"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itchFamily="18" charset="0"/>
                  <a:ea typeface="+mn-ea"/>
                  <a:cs typeface="+mn-cs"/>
                </a:rPr>
                <a:t>Collapse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itchFamily="18" charset="0"/>
                  <a:ea typeface="+mn-ea"/>
                  <a:cs typeface="+mn-cs"/>
                </a:rPr>
                <a:t>codes into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itchFamily="18" charset="0"/>
                  <a:ea typeface="+mn-ea"/>
                  <a:cs typeface="+mn-cs"/>
                </a:rPr>
                <a:t>themes</a:t>
              </a:r>
            </a:p>
          </p:txBody>
        </p:sp>
        <p:sp>
          <p:nvSpPr>
            <p:cNvPr id="7180" name="AutoShape 12"/>
            <p:cNvSpPr>
              <a:spLocks noChangeArrowheads="1"/>
            </p:cNvSpPr>
            <p:nvPr/>
          </p:nvSpPr>
          <p:spPr bwMode="auto">
            <a:xfrm rot="-22086658">
              <a:off x="581" y="3278"/>
              <a:ext cx="4555" cy="380"/>
            </a:xfrm>
            <a:prstGeom prst="rightArrow">
              <a:avLst>
                <a:gd name="adj1" fmla="val 50000"/>
                <a:gd name="adj2" fmla="val 299671"/>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1" name="Text Box 13"/>
            <p:cNvSpPr txBox="1">
              <a:spLocks noChangeArrowheads="1"/>
            </p:cNvSpPr>
            <p:nvPr/>
          </p:nvSpPr>
          <p:spPr bwMode="auto">
            <a:xfrm>
              <a:off x="576" y="2334"/>
              <a:ext cx="682"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546A"/>
                  </a:solidFill>
                  <a:effectLst/>
                  <a:uLnTx/>
                  <a:uFillTx/>
                  <a:latin typeface="Times New Roman" pitchFamily="18" charset="0"/>
                  <a:ea typeface="+mn-ea"/>
                  <a:cs typeface="+mn-cs"/>
                </a:rPr>
                <a:t>Many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546A"/>
                  </a:solidFill>
                  <a:effectLst/>
                  <a:uLnTx/>
                  <a:uFillTx/>
                  <a:latin typeface="Times New Roman" pitchFamily="18" charset="0"/>
                  <a:ea typeface="+mn-ea"/>
                  <a:cs typeface="+mn-cs"/>
                </a:rPr>
                <a:t>Pages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546A"/>
                  </a:solidFill>
                  <a:effectLst/>
                  <a:uLnTx/>
                  <a:uFillTx/>
                  <a:latin typeface="Times New Roman" pitchFamily="18" charset="0"/>
                  <a:ea typeface="+mn-ea"/>
                  <a:cs typeface="+mn-cs"/>
                </a:rPr>
                <a:t>of Text</a:t>
              </a: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2" name="Text Box 14"/>
            <p:cNvSpPr txBox="1">
              <a:spLocks noChangeArrowheads="1"/>
            </p:cNvSpPr>
            <p:nvPr/>
          </p:nvSpPr>
          <p:spPr bwMode="auto">
            <a:xfrm>
              <a:off x="1392" y="2362"/>
              <a:ext cx="951"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546A"/>
                  </a:solidFill>
                  <a:effectLst/>
                  <a:uLnTx/>
                  <a:uFillTx/>
                  <a:latin typeface="Times New Roman" pitchFamily="18" charset="0"/>
                  <a:ea typeface="+mn-ea"/>
                  <a:cs typeface="+mn-cs"/>
                </a:rPr>
                <a:t>Many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546A"/>
                  </a:solidFill>
                  <a:effectLst/>
                  <a:uLnTx/>
                  <a:uFillTx/>
                  <a:latin typeface="Times New Roman" pitchFamily="18" charset="0"/>
                  <a:ea typeface="+mn-ea"/>
                  <a:cs typeface="+mn-cs"/>
                </a:rPr>
                <a:t>Segments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546A"/>
                  </a:solidFill>
                  <a:effectLst/>
                  <a:uLnTx/>
                  <a:uFillTx/>
                  <a:latin typeface="Times New Roman" pitchFamily="18" charset="0"/>
                  <a:ea typeface="+mn-ea"/>
                  <a:cs typeface="+mn-cs"/>
                </a:rPr>
                <a:t>of Text</a:t>
              </a: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3" name="Text Box 15"/>
            <p:cNvSpPr txBox="1">
              <a:spLocks noChangeArrowheads="1"/>
            </p:cNvSpPr>
            <p:nvPr/>
          </p:nvSpPr>
          <p:spPr bwMode="auto">
            <a:xfrm>
              <a:off x="2364" y="2506"/>
              <a:ext cx="569"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546A"/>
                  </a:solidFill>
                  <a:effectLst/>
                  <a:uLnTx/>
                  <a:uFillTx/>
                  <a:latin typeface="Times New Roman" pitchFamily="18" charset="0"/>
                  <a:ea typeface="+mn-ea"/>
                  <a:cs typeface="+mn-cs"/>
                </a:rPr>
                <a:t>30-40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546A"/>
                  </a:solidFill>
                  <a:effectLst/>
                  <a:uLnTx/>
                  <a:uFillTx/>
                  <a:latin typeface="Times New Roman" pitchFamily="18" charset="0"/>
                  <a:ea typeface="+mn-ea"/>
                  <a:cs typeface="+mn-cs"/>
                </a:rPr>
                <a:t>codes</a:t>
              </a: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4" name="Text Box 16"/>
            <p:cNvSpPr txBox="1">
              <a:spLocks noChangeArrowheads="1"/>
            </p:cNvSpPr>
            <p:nvPr/>
          </p:nvSpPr>
          <p:spPr bwMode="auto">
            <a:xfrm>
              <a:off x="3021" y="2362"/>
              <a:ext cx="780"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546A"/>
                  </a:solidFill>
                  <a:effectLst/>
                  <a:uLnTx/>
                  <a:uFillTx/>
                  <a:latin typeface="Times New Roman" pitchFamily="18" charset="0"/>
                  <a:ea typeface="+mn-ea"/>
                  <a:cs typeface="+mn-cs"/>
                </a:rPr>
                <a:t>Codes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546A"/>
                  </a:solidFill>
                  <a:effectLst/>
                  <a:uLnTx/>
                  <a:uFillTx/>
                  <a:latin typeface="Times New Roman" pitchFamily="18" charset="0"/>
                  <a:ea typeface="+mn-ea"/>
                  <a:cs typeface="+mn-cs"/>
                </a:rPr>
                <a:t>reduced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546A"/>
                  </a:solidFill>
                  <a:effectLst/>
                  <a:uLnTx/>
                  <a:uFillTx/>
                  <a:latin typeface="Times New Roman" pitchFamily="18" charset="0"/>
                  <a:ea typeface="+mn-ea"/>
                  <a:cs typeface="+mn-cs"/>
                </a:rPr>
                <a:t>to 20</a:t>
              </a: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185" name="AutoShape 17"/>
            <p:cNvSpPr>
              <a:spLocks noChangeArrowheads="1"/>
            </p:cNvSpPr>
            <p:nvPr/>
          </p:nvSpPr>
          <p:spPr bwMode="auto">
            <a:xfrm>
              <a:off x="960" y="1306"/>
              <a:ext cx="192" cy="288"/>
            </a:xfrm>
            <a:prstGeom prst="downArrow">
              <a:avLst>
                <a:gd name="adj1" fmla="val 50000"/>
                <a:gd name="adj2" fmla="val 3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6" name="AutoShape 18"/>
            <p:cNvSpPr>
              <a:spLocks noChangeArrowheads="1"/>
            </p:cNvSpPr>
            <p:nvPr/>
          </p:nvSpPr>
          <p:spPr bwMode="auto">
            <a:xfrm>
              <a:off x="1776" y="1450"/>
              <a:ext cx="192" cy="288"/>
            </a:xfrm>
            <a:prstGeom prst="downArrow">
              <a:avLst>
                <a:gd name="adj1" fmla="val 50000"/>
                <a:gd name="adj2" fmla="val 3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7" name="AutoShape 19"/>
            <p:cNvSpPr>
              <a:spLocks noChangeArrowheads="1"/>
            </p:cNvSpPr>
            <p:nvPr/>
          </p:nvSpPr>
          <p:spPr bwMode="auto">
            <a:xfrm>
              <a:off x="2832" y="1690"/>
              <a:ext cx="192" cy="288"/>
            </a:xfrm>
            <a:prstGeom prst="downArrow">
              <a:avLst>
                <a:gd name="adj1" fmla="val 50000"/>
                <a:gd name="adj2" fmla="val 3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8" name="AutoShape 20"/>
            <p:cNvSpPr>
              <a:spLocks noChangeArrowheads="1"/>
            </p:cNvSpPr>
            <p:nvPr/>
          </p:nvSpPr>
          <p:spPr bwMode="auto">
            <a:xfrm>
              <a:off x="3888" y="1834"/>
              <a:ext cx="192" cy="288"/>
            </a:xfrm>
            <a:prstGeom prst="downArrow">
              <a:avLst>
                <a:gd name="adj1" fmla="val 50000"/>
                <a:gd name="adj2" fmla="val 3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9" name="AutoShape 21"/>
            <p:cNvSpPr>
              <a:spLocks noChangeArrowheads="1"/>
            </p:cNvSpPr>
            <p:nvPr/>
          </p:nvSpPr>
          <p:spPr bwMode="auto">
            <a:xfrm>
              <a:off x="4848" y="1690"/>
              <a:ext cx="192" cy="624"/>
            </a:xfrm>
            <a:prstGeom prst="downArrow">
              <a:avLst>
                <a:gd name="adj1" fmla="val 50000"/>
                <a:gd name="adj2" fmla="val 8125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92174285"/>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C5FCE9-A748-4137-86EA-2A23B9B6C61D}"/>
              </a:ext>
            </a:extLst>
          </p:cNvPr>
          <p:cNvSpPr>
            <a:spLocks noGrp="1"/>
          </p:cNvSpPr>
          <p:nvPr>
            <p:ph type="title"/>
          </p:nvPr>
        </p:nvSpPr>
        <p:spPr>
          <a:xfrm>
            <a:off x="686834" y="591344"/>
            <a:ext cx="3200400" cy="5585619"/>
          </a:xfrm>
        </p:spPr>
        <p:txBody>
          <a:bodyPr>
            <a:normAutofit/>
          </a:bodyPr>
          <a:lstStyle/>
          <a:p>
            <a:r>
              <a:rPr lang="en-MY" dirty="0">
                <a:solidFill>
                  <a:srgbClr val="FFFFFF"/>
                </a:solidFill>
              </a:rPr>
              <a:t>Thematic Analysis – Braun and Clarke (2006)</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AD146D0-C88D-4E85-B748-81B9563DA7A3}"/>
              </a:ext>
            </a:extLst>
          </p:cNvPr>
          <p:cNvSpPr>
            <a:spLocks noGrp="1"/>
          </p:cNvSpPr>
          <p:nvPr>
            <p:ph idx="1"/>
          </p:nvPr>
        </p:nvSpPr>
        <p:spPr>
          <a:xfrm>
            <a:off x="4447308" y="591344"/>
            <a:ext cx="6906491" cy="5585619"/>
          </a:xfrm>
        </p:spPr>
        <p:txBody>
          <a:bodyPr anchor="ctr">
            <a:normAutofit/>
          </a:bodyPr>
          <a:lstStyle/>
          <a:p>
            <a:pPr marL="0" indent="0">
              <a:buNone/>
            </a:pPr>
            <a:r>
              <a:rPr lang="en-US" dirty="0">
                <a:solidFill>
                  <a:srgbClr val="FF0000"/>
                </a:solidFill>
              </a:rPr>
              <a:t>Six-step process:</a:t>
            </a:r>
          </a:p>
          <a:p>
            <a:pPr marL="0" indent="0">
              <a:buNone/>
            </a:pPr>
            <a:endParaRPr lang="en-US" dirty="0"/>
          </a:p>
          <a:p>
            <a:pPr marL="514350" indent="-514350">
              <a:buFont typeface="+mj-lt"/>
              <a:buAutoNum type="arabicPeriod"/>
            </a:pPr>
            <a:r>
              <a:rPr lang="en-US" dirty="0"/>
              <a:t>Familiarization</a:t>
            </a:r>
          </a:p>
          <a:p>
            <a:pPr marL="514350" indent="-514350">
              <a:buFont typeface="+mj-lt"/>
              <a:buAutoNum type="arabicPeriod"/>
            </a:pPr>
            <a:r>
              <a:rPr lang="en-US" dirty="0"/>
              <a:t>Coding</a:t>
            </a:r>
          </a:p>
          <a:p>
            <a:pPr marL="514350" indent="-514350">
              <a:buFont typeface="+mj-lt"/>
              <a:buAutoNum type="arabicPeriod"/>
            </a:pPr>
            <a:r>
              <a:rPr lang="en-US" dirty="0"/>
              <a:t>Generating themes</a:t>
            </a:r>
          </a:p>
          <a:p>
            <a:pPr marL="514350" indent="-514350">
              <a:buFont typeface="+mj-lt"/>
              <a:buAutoNum type="arabicPeriod"/>
            </a:pPr>
            <a:r>
              <a:rPr lang="en-US" dirty="0"/>
              <a:t>Reviewing themes</a:t>
            </a:r>
          </a:p>
          <a:p>
            <a:pPr marL="514350" indent="-514350">
              <a:buFont typeface="+mj-lt"/>
              <a:buAutoNum type="arabicPeriod"/>
            </a:pPr>
            <a:r>
              <a:rPr lang="en-US" dirty="0"/>
              <a:t>Defining and naming themes</a:t>
            </a:r>
          </a:p>
          <a:p>
            <a:pPr marL="514350" indent="-514350">
              <a:buFont typeface="+mj-lt"/>
              <a:buAutoNum type="arabicPeriod"/>
            </a:pPr>
            <a:r>
              <a:rPr lang="en-US" dirty="0"/>
              <a:t>Writing up</a:t>
            </a:r>
            <a:endParaRPr lang="en-MY" dirty="0"/>
          </a:p>
        </p:txBody>
      </p:sp>
    </p:spTree>
    <p:extLst>
      <p:ext uri="{BB962C8B-B14F-4D97-AF65-F5344CB8AC3E}">
        <p14:creationId xmlns:p14="http://schemas.microsoft.com/office/powerpoint/2010/main" val="199621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C5FCE9-A748-4137-86EA-2A23B9B6C61D}"/>
              </a:ext>
            </a:extLst>
          </p:cNvPr>
          <p:cNvSpPr>
            <a:spLocks noGrp="1"/>
          </p:cNvSpPr>
          <p:nvPr>
            <p:ph type="title"/>
          </p:nvPr>
        </p:nvSpPr>
        <p:spPr>
          <a:xfrm>
            <a:off x="686834" y="591344"/>
            <a:ext cx="3200400" cy="5585619"/>
          </a:xfrm>
        </p:spPr>
        <p:txBody>
          <a:bodyPr>
            <a:normAutofit/>
          </a:bodyPr>
          <a:lstStyle/>
          <a:p>
            <a:r>
              <a:rPr lang="en-MY">
                <a:solidFill>
                  <a:srgbClr val="FFFFFF"/>
                </a:solidFill>
              </a:rPr>
              <a:t>Thematic Analysis – Braun and Clarke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AD146D0-C88D-4E85-B748-81B9563DA7A3}"/>
              </a:ext>
            </a:extLst>
          </p:cNvPr>
          <p:cNvSpPr>
            <a:spLocks noGrp="1"/>
          </p:cNvSpPr>
          <p:nvPr>
            <p:ph idx="1"/>
          </p:nvPr>
        </p:nvSpPr>
        <p:spPr>
          <a:xfrm>
            <a:off x="4447308" y="591344"/>
            <a:ext cx="6906491" cy="5585619"/>
          </a:xfrm>
        </p:spPr>
        <p:txBody>
          <a:bodyPr anchor="ctr">
            <a:normAutofit/>
          </a:bodyPr>
          <a:lstStyle/>
          <a:p>
            <a:pPr marL="0" indent="0">
              <a:buNone/>
            </a:pPr>
            <a:r>
              <a:rPr lang="en-US" b="1" i="0" dirty="0">
                <a:solidFill>
                  <a:srgbClr val="FF0000"/>
                </a:solidFill>
                <a:effectLst/>
                <a:latin typeface="Circular-Bold"/>
              </a:rPr>
              <a:t>Step 1: Familiarization</a:t>
            </a:r>
          </a:p>
          <a:p>
            <a:r>
              <a:rPr lang="en-US" b="0" i="0" dirty="0">
                <a:effectLst/>
                <a:latin typeface="Arial Narrow" panose="020B0606020202030204" pitchFamily="34" charset="0"/>
              </a:rPr>
              <a:t>The first step is to get to know our data. It’s important to get a thorough overview of all the data we collected before we start analyzing individual items.</a:t>
            </a:r>
          </a:p>
          <a:p>
            <a:endParaRPr lang="en-US" b="0" i="0" dirty="0">
              <a:effectLst/>
              <a:latin typeface="Arial Narrow" panose="020B0606020202030204" pitchFamily="34" charset="0"/>
            </a:endParaRPr>
          </a:p>
          <a:p>
            <a:r>
              <a:rPr lang="en-US" b="0" i="0" dirty="0">
                <a:effectLst/>
                <a:latin typeface="Arial Narrow" panose="020B0606020202030204" pitchFamily="34" charset="0"/>
              </a:rPr>
              <a:t>This might involve </a:t>
            </a:r>
            <a:r>
              <a:rPr lang="en-US" b="0" i="0" u="none" strike="noStrike" dirty="0">
                <a:effectLst/>
                <a:latin typeface="Arial Narrow" panose="020B0606020202030204" pitchFamily="34" charset="0"/>
                <a:hlinkClick r:id="rId2"/>
              </a:rPr>
              <a:t>transcribing audio</a:t>
            </a:r>
            <a:r>
              <a:rPr lang="en-US" b="0" i="0" dirty="0">
                <a:effectLst/>
                <a:latin typeface="Arial Narrow" panose="020B0606020202030204" pitchFamily="34" charset="0"/>
              </a:rPr>
              <a:t>, reading through the text and taking initial notes, and generally looking through the data to get familiar with it.</a:t>
            </a:r>
          </a:p>
          <a:p>
            <a:pPr marL="0" indent="0">
              <a:buNone/>
            </a:pPr>
            <a:endParaRPr lang="en-MY" dirty="0"/>
          </a:p>
        </p:txBody>
      </p:sp>
      <p:sp>
        <p:nvSpPr>
          <p:cNvPr id="7" name="Rectangle 6">
            <a:extLst>
              <a:ext uri="{FF2B5EF4-FFF2-40B4-BE49-F238E27FC236}">
                <a16:creationId xmlns:a16="http://schemas.microsoft.com/office/drawing/2014/main" id="{4D342F6C-105D-4625-B33C-D687F2DEF8C9}"/>
              </a:ext>
            </a:extLst>
          </p:cNvPr>
          <p:cNvSpPr/>
          <p:nvPr/>
        </p:nvSpPr>
        <p:spPr>
          <a:xfrm>
            <a:off x="41302" y="6456791"/>
            <a:ext cx="12188952" cy="369332"/>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Braun, V., &amp; Clarke, V. (2006). Using thematic analysis in psychology. Qualitative Research in Psychology, 3, 77–101. </a:t>
            </a:r>
          </a:p>
        </p:txBody>
      </p:sp>
      <p:sp>
        <p:nvSpPr>
          <p:cNvPr id="9" name="TextBox 8">
            <a:extLst>
              <a:ext uri="{FF2B5EF4-FFF2-40B4-BE49-F238E27FC236}">
                <a16:creationId xmlns:a16="http://schemas.microsoft.com/office/drawing/2014/main" id="{07D3CA29-4258-D420-96EB-29A3D8F6595F}"/>
              </a:ext>
            </a:extLst>
          </p:cNvPr>
          <p:cNvSpPr txBox="1"/>
          <p:nvPr/>
        </p:nvSpPr>
        <p:spPr>
          <a:xfrm>
            <a:off x="41301" y="5620325"/>
            <a:ext cx="12044681" cy="830997"/>
          </a:xfrm>
          <a:prstGeom prst="rect">
            <a:avLst/>
          </a:prstGeom>
          <a:solidFill>
            <a:schemeClr val="accent3">
              <a:lumMod val="60000"/>
              <a:lumOff val="40000"/>
            </a:schemeClr>
          </a:solidFill>
        </p:spPr>
        <p:txBody>
          <a:bodyPr wrap="square">
            <a:spAutoFit/>
          </a:bodyPr>
          <a:lstStyle/>
          <a:p>
            <a:r>
              <a:rPr lang="en-US" sz="2400" b="0" i="0" dirty="0">
                <a:solidFill>
                  <a:srgbClr val="494949"/>
                </a:solidFill>
                <a:effectLst/>
                <a:latin typeface="Franklin Gothic Demi Cond" panose="020B0706030402020204" pitchFamily="34" charset="0"/>
              </a:rPr>
              <a:t>The first step in your thematic analysis involves getting a feel for your data and seeing what general themes pop up.</a:t>
            </a:r>
            <a:endParaRPr lang="en-US" sz="2400" dirty="0">
              <a:latin typeface="Franklin Gothic Demi Cond" panose="020B0706030402020204" pitchFamily="34" charset="0"/>
            </a:endParaRPr>
          </a:p>
        </p:txBody>
      </p:sp>
    </p:spTree>
    <p:extLst>
      <p:ext uri="{BB962C8B-B14F-4D97-AF65-F5344CB8AC3E}">
        <p14:creationId xmlns:p14="http://schemas.microsoft.com/office/powerpoint/2010/main" val="2180227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FCE9-A748-4137-86EA-2A23B9B6C61D}"/>
              </a:ext>
            </a:extLst>
          </p:cNvPr>
          <p:cNvSpPr>
            <a:spLocks noGrp="1"/>
          </p:cNvSpPr>
          <p:nvPr>
            <p:ph type="title"/>
          </p:nvPr>
        </p:nvSpPr>
        <p:spPr>
          <a:xfrm>
            <a:off x="0" y="0"/>
            <a:ext cx="11353800" cy="562527"/>
          </a:xfrm>
        </p:spPr>
        <p:txBody>
          <a:bodyPr>
            <a:normAutofit fontScale="90000"/>
          </a:bodyPr>
          <a:lstStyle/>
          <a:p>
            <a:r>
              <a:rPr lang="en-MY" dirty="0">
                <a:solidFill>
                  <a:srgbClr val="FF0000"/>
                </a:solidFill>
              </a:rPr>
              <a:t>Thematic Analysis – Step 2 </a:t>
            </a:r>
            <a:endParaRPr lang="en-MY" dirty="0">
              <a:solidFill>
                <a:srgbClr val="002060"/>
              </a:solidFill>
            </a:endParaRPr>
          </a:p>
        </p:txBody>
      </p:sp>
      <p:sp>
        <p:nvSpPr>
          <p:cNvPr id="3" name="Content Placeholder 2">
            <a:extLst>
              <a:ext uri="{FF2B5EF4-FFF2-40B4-BE49-F238E27FC236}">
                <a16:creationId xmlns:a16="http://schemas.microsoft.com/office/drawing/2014/main" id="{3AD146D0-C88D-4E85-B748-81B9563DA7A3}"/>
              </a:ext>
            </a:extLst>
          </p:cNvPr>
          <p:cNvSpPr>
            <a:spLocks noGrp="1"/>
          </p:cNvSpPr>
          <p:nvPr>
            <p:ph idx="1"/>
          </p:nvPr>
        </p:nvSpPr>
        <p:spPr>
          <a:xfrm>
            <a:off x="0" y="562528"/>
            <a:ext cx="3803374" cy="6295472"/>
          </a:xfrm>
          <a:ln>
            <a:solidFill>
              <a:schemeClr val="accent1"/>
            </a:solidFill>
          </a:ln>
        </p:spPr>
        <p:txBody>
          <a:bodyPr>
            <a:normAutofit fontScale="77500" lnSpcReduction="20000"/>
          </a:bodyPr>
          <a:lstStyle/>
          <a:p>
            <a:pPr marL="0" indent="0" algn="l">
              <a:buNone/>
            </a:pPr>
            <a:r>
              <a:rPr lang="en-US" sz="4100" b="1" i="0" dirty="0">
                <a:solidFill>
                  <a:srgbClr val="1B2B68"/>
                </a:solidFill>
                <a:effectLst/>
                <a:latin typeface="Circular-Bold"/>
              </a:rPr>
              <a:t>Step 2: Coding</a:t>
            </a:r>
          </a:p>
          <a:p>
            <a:pPr marL="0" indent="0" algn="l">
              <a:lnSpc>
                <a:spcPct val="120000"/>
              </a:lnSpc>
              <a:buNone/>
            </a:pPr>
            <a:r>
              <a:rPr lang="en-US" sz="3100" b="0" i="0" dirty="0">
                <a:solidFill>
                  <a:srgbClr val="0D405F"/>
                </a:solidFill>
                <a:effectLst/>
                <a:latin typeface="Arial Narrow" panose="020B0606020202030204" pitchFamily="34" charset="0"/>
              </a:rPr>
              <a:t>Coding means highlighting sections of our text – usually phrases or sentences – and coming up with shorthand labels or “codes” to describe their content.</a:t>
            </a:r>
          </a:p>
          <a:p>
            <a:pPr marL="0" indent="0" algn="l">
              <a:lnSpc>
                <a:spcPct val="120000"/>
              </a:lnSpc>
              <a:buNone/>
            </a:pPr>
            <a:endParaRPr lang="en-US" sz="3100" b="0" i="0" dirty="0">
              <a:solidFill>
                <a:srgbClr val="0D405F"/>
              </a:solidFill>
              <a:effectLst/>
              <a:latin typeface="Noto Sans"/>
            </a:endParaRPr>
          </a:p>
          <a:p>
            <a:pPr marL="0" indent="0" algn="l">
              <a:lnSpc>
                <a:spcPct val="120000"/>
              </a:lnSpc>
              <a:buNone/>
            </a:pPr>
            <a:r>
              <a:rPr lang="en-US" sz="3100" b="0" i="0" dirty="0">
                <a:solidFill>
                  <a:srgbClr val="C00000"/>
                </a:solidFill>
                <a:effectLst/>
                <a:latin typeface="Arial Narrow" panose="020B0606020202030204" pitchFamily="34" charset="0"/>
              </a:rPr>
              <a:t>Example</a:t>
            </a:r>
          </a:p>
          <a:p>
            <a:pPr marL="0" indent="0" algn="l">
              <a:lnSpc>
                <a:spcPct val="120000"/>
              </a:lnSpc>
              <a:buNone/>
            </a:pPr>
            <a:r>
              <a:rPr lang="en-US" sz="3100" dirty="0">
                <a:solidFill>
                  <a:srgbClr val="0D405F"/>
                </a:solidFill>
                <a:latin typeface="Arial Narrow" panose="020B0606020202030204" pitchFamily="34" charset="0"/>
              </a:rPr>
              <a:t>P</a:t>
            </a:r>
            <a:r>
              <a:rPr lang="en-US" sz="3100" b="0" i="0" dirty="0">
                <a:solidFill>
                  <a:srgbClr val="0D405F"/>
                </a:solidFill>
                <a:effectLst/>
                <a:latin typeface="Arial Narrow" panose="020B0606020202030204" pitchFamily="34" charset="0"/>
              </a:rPr>
              <a:t>erceptions of climate change among conservative voters aged 50 and up, and we have collected data through a series of interviews. An extract from one interview looks like this:</a:t>
            </a:r>
          </a:p>
          <a:p>
            <a:pPr marL="0" indent="0">
              <a:buNone/>
            </a:pPr>
            <a:endParaRPr lang="en-MY" dirty="0"/>
          </a:p>
        </p:txBody>
      </p:sp>
      <p:pic>
        <p:nvPicPr>
          <p:cNvPr id="4" name="Picture 3">
            <a:extLst>
              <a:ext uri="{FF2B5EF4-FFF2-40B4-BE49-F238E27FC236}">
                <a16:creationId xmlns:a16="http://schemas.microsoft.com/office/drawing/2014/main" id="{6CA92256-BD62-4450-A19B-DE9757BA022C}"/>
              </a:ext>
            </a:extLst>
          </p:cNvPr>
          <p:cNvPicPr>
            <a:picLocks noChangeAspect="1"/>
          </p:cNvPicPr>
          <p:nvPr/>
        </p:nvPicPr>
        <p:blipFill>
          <a:blip r:embed="rId2"/>
          <a:stretch>
            <a:fillRect/>
          </a:stretch>
        </p:blipFill>
        <p:spPr>
          <a:xfrm>
            <a:off x="3803374" y="845968"/>
            <a:ext cx="8388626" cy="2400820"/>
          </a:xfrm>
          <a:prstGeom prst="rect">
            <a:avLst/>
          </a:prstGeom>
          <a:ln>
            <a:solidFill>
              <a:schemeClr val="accent1"/>
            </a:solidFill>
          </a:ln>
        </p:spPr>
      </p:pic>
      <p:sp>
        <p:nvSpPr>
          <p:cNvPr id="6" name="TextBox 5">
            <a:extLst>
              <a:ext uri="{FF2B5EF4-FFF2-40B4-BE49-F238E27FC236}">
                <a16:creationId xmlns:a16="http://schemas.microsoft.com/office/drawing/2014/main" id="{A9B4C002-EAB5-43C7-99B6-2A27921E4BC6}"/>
              </a:ext>
            </a:extLst>
          </p:cNvPr>
          <p:cNvSpPr txBox="1"/>
          <p:nvPr/>
        </p:nvSpPr>
        <p:spPr>
          <a:xfrm>
            <a:off x="3803374" y="3172825"/>
            <a:ext cx="8388626"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this extract, we’ve highlighted various phrases in different colors corresponding to different codes. Each code describes the idea or feeling expressed in that part of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this stage, we want to be thorough: we go through the transcript of every interview and highlight everything that jumps out as relevant or potentially interesting. As well as highlighting all the phrases and sentences that match these codes, we can keep adding new codes as we go through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After we’ve been through the text, we collate together all the data into groups identified by code. These codes allow us to gain a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condensed overview of the main points and common meanings that recur throughout the data.</a:t>
            </a:r>
            <a:endPar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5DBBD85-6CD2-39DE-BA83-A27BC5F1CE25}"/>
              </a:ext>
            </a:extLst>
          </p:cNvPr>
          <p:cNvSpPr txBox="1"/>
          <p:nvPr/>
        </p:nvSpPr>
        <p:spPr>
          <a:xfrm>
            <a:off x="3803374" y="476635"/>
            <a:ext cx="8388626" cy="369332"/>
          </a:xfrm>
          <a:prstGeom prst="rect">
            <a:avLst/>
          </a:prstGeom>
          <a:solidFill>
            <a:schemeClr val="accent3">
              <a:lumMod val="60000"/>
              <a:lumOff val="40000"/>
            </a:schemeClr>
          </a:solidFill>
        </p:spPr>
        <p:txBody>
          <a:bodyPr wrap="square">
            <a:spAutoFit/>
          </a:bodyPr>
          <a:lstStyle/>
          <a:p>
            <a:r>
              <a:rPr lang="en-US" dirty="0"/>
              <a:t>RQ: perceptions of climate change among conservative voters aged 50 and up,</a:t>
            </a:r>
          </a:p>
        </p:txBody>
      </p:sp>
      <p:cxnSp>
        <p:nvCxnSpPr>
          <p:cNvPr id="9" name="Straight Arrow Connector 8">
            <a:extLst>
              <a:ext uri="{FF2B5EF4-FFF2-40B4-BE49-F238E27FC236}">
                <a16:creationId xmlns:a16="http://schemas.microsoft.com/office/drawing/2014/main" id="{A2107A10-BBB9-F3FD-8FAD-F2DB4A7AAD53}"/>
              </a:ext>
            </a:extLst>
          </p:cNvPr>
          <p:cNvCxnSpPr/>
          <p:nvPr/>
        </p:nvCxnSpPr>
        <p:spPr>
          <a:xfrm flipV="1">
            <a:off x="1722783" y="2889384"/>
            <a:ext cx="2186608" cy="14587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737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FCE9-A748-4137-86EA-2A23B9B6C61D}"/>
              </a:ext>
            </a:extLst>
          </p:cNvPr>
          <p:cNvSpPr>
            <a:spLocks noGrp="1"/>
          </p:cNvSpPr>
          <p:nvPr>
            <p:ph type="title"/>
          </p:nvPr>
        </p:nvSpPr>
        <p:spPr>
          <a:xfrm>
            <a:off x="0" y="0"/>
            <a:ext cx="11353800" cy="562527"/>
          </a:xfrm>
        </p:spPr>
        <p:txBody>
          <a:bodyPr>
            <a:normAutofit fontScale="90000"/>
          </a:bodyPr>
          <a:lstStyle/>
          <a:p>
            <a:r>
              <a:rPr lang="en-MY" dirty="0">
                <a:solidFill>
                  <a:srgbClr val="FF0000"/>
                </a:solidFill>
              </a:rPr>
              <a:t>Thematic Analysis – </a:t>
            </a:r>
            <a:r>
              <a:rPr lang="en-MY" dirty="0">
                <a:solidFill>
                  <a:srgbClr val="002060"/>
                </a:solidFill>
              </a:rPr>
              <a:t>Braun and Clarke</a:t>
            </a:r>
          </a:p>
        </p:txBody>
      </p:sp>
      <p:sp>
        <p:nvSpPr>
          <p:cNvPr id="3" name="Content Placeholder 2">
            <a:extLst>
              <a:ext uri="{FF2B5EF4-FFF2-40B4-BE49-F238E27FC236}">
                <a16:creationId xmlns:a16="http://schemas.microsoft.com/office/drawing/2014/main" id="{3AD146D0-C88D-4E85-B748-81B9563DA7A3}"/>
              </a:ext>
            </a:extLst>
          </p:cNvPr>
          <p:cNvSpPr>
            <a:spLocks noGrp="1"/>
          </p:cNvSpPr>
          <p:nvPr>
            <p:ph idx="1"/>
          </p:nvPr>
        </p:nvSpPr>
        <p:spPr>
          <a:xfrm>
            <a:off x="0" y="562528"/>
            <a:ext cx="3803374" cy="6295472"/>
          </a:xfrm>
          <a:ln>
            <a:solidFill>
              <a:schemeClr val="accent1"/>
            </a:solidFill>
          </a:ln>
        </p:spPr>
        <p:txBody>
          <a:bodyPr>
            <a:normAutofit/>
          </a:bodyPr>
          <a:lstStyle/>
          <a:p>
            <a:pPr marL="0" indent="0">
              <a:buNone/>
            </a:pPr>
            <a:r>
              <a:rPr lang="en-US" dirty="0">
                <a:solidFill>
                  <a:srgbClr val="FF0000"/>
                </a:solidFill>
              </a:rPr>
              <a:t>Step 3: </a:t>
            </a:r>
            <a:r>
              <a:rPr lang="en-US" sz="2400" dirty="0">
                <a:solidFill>
                  <a:srgbClr val="FF0000"/>
                </a:solidFill>
              </a:rPr>
              <a:t>Generating themes</a:t>
            </a:r>
            <a:endParaRPr lang="en-US" dirty="0">
              <a:solidFill>
                <a:srgbClr val="FF0000"/>
              </a:solidFill>
            </a:endParaRPr>
          </a:p>
          <a:p>
            <a:pPr marL="0" indent="0">
              <a:buNone/>
            </a:pPr>
            <a:r>
              <a:rPr lang="en-US" sz="2400" dirty="0">
                <a:latin typeface="Arial Narrow" panose="020B0606020202030204" pitchFamily="34" charset="0"/>
              </a:rPr>
              <a:t>Next</a:t>
            </a:r>
            <a:r>
              <a:rPr lang="en-US" sz="2400" dirty="0"/>
              <a:t>, we look over the codes we’ve created, identify patterns among them, and start </a:t>
            </a:r>
            <a:r>
              <a:rPr lang="en-US" sz="2400" dirty="0">
                <a:solidFill>
                  <a:srgbClr val="FF0000"/>
                </a:solidFill>
              </a:rPr>
              <a:t>coming up with themes</a:t>
            </a:r>
            <a:r>
              <a:rPr lang="en-US" sz="2400" dirty="0"/>
              <a:t>.</a:t>
            </a:r>
          </a:p>
          <a:p>
            <a:pPr marL="0" indent="0">
              <a:buNone/>
            </a:pPr>
            <a:r>
              <a:rPr lang="en-US" sz="2400" dirty="0"/>
              <a:t>Themes are generally broader than codes. Most of the time, you’ll combine several codes into a single theme. In our example, we might start combining codes into themes like this:</a:t>
            </a:r>
            <a:endParaRPr lang="en-MY" dirty="0"/>
          </a:p>
        </p:txBody>
      </p:sp>
      <p:sp>
        <p:nvSpPr>
          <p:cNvPr id="6" name="TextBox 5">
            <a:extLst>
              <a:ext uri="{FF2B5EF4-FFF2-40B4-BE49-F238E27FC236}">
                <a16:creationId xmlns:a16="http://schemas.microsoft.com/office/drawing/2014/main" id="{A9B4C002-EAB5-43C7-99B6-2A27921E4BC6}"/>
              </a:ext>
            </a:extLst>
          </p:cNvPr>
          <p:cNvSpPr txBox="1"/>
          <p:nvPr/>
        </p:nvSpPr>
        <p:spPr>
          <a:xfrm>
            <a:off x="3803374" y="3172825"/>
            <a:ext cx="838862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BAA35FE-DD05-4EE1-A439-0BA7839C79E0}"/>
              </a:ext>
            </a:extLst>
          </p:cNvPr>
          <p:cNvPicPr>
            <a:picLocks noChangeAspect="1"/>
          </p:cNvPicPr>
          <p:nvPr/>
        </p:nvPicPr>
        <p:blipFill>
          <a:blip r:embed="rId2"/>
          <a:stretch>
            <a:fillRect/>
          </a:stretch>
        </p:blipFill>
        <p:spPr>
          <a:xfrm>
            <a:off x="3803374" y="562527"/>
            <a:ext cx="8388626" cy="3543300"/>
          </a:xfrm>
          <a:prstGeom prst="rect">
            <a:avLst/>
          </a:prstGeom>
          <a:ln>
            <a:solidFill>
              <a:schemeClr val="accent1"/>
            </a:solidFill>
          </a:ln>
        </p:spPr>
      </p:pic>
      <p:sp>
        <p:nvSpPr>
          <p:cNvPr id="8" name="TextBox 7">
            <a:extLst>
              <a:ext uri="{FF2B5EF4-FFF2-40B4-BE49-F238E27FC236}">
                <a16:creationId xmlns:a16="http://schemas.microsoft.com/office/drawing/2014/main" id="{5BC6299A-B58C-46E9-9491-1BD1238CF0B6}"/>
              </a:ext>
            </a:extLst>
          </p:cNvPr>
          <p:cNvSpPr txBox="1"/>
          <p:nvPr/>
        </p:nvSpPr>
        <p:spPr>
          <a:xfrm>
            <a:off x="3803374" y="4027003"/>
            <a:ext cx="8388626"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this stage, we might decide that some of our codes are too vague or not relevant enough (for example, because they don’t appear very often in the data), so they can be discarded.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Other codes might become themes in their own right. In our example, we decided that the code “uncertainty” made sense as a theme, with some other codes incorporated into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Again, what we decide will vary according to what we’re trying to find out. We want to create potential themes that tell us something helpful about the data for our purposes.</a:t>
            </a:r>
            <a:endPar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20976DC-863C-7239-E65D-FFC2422A7946}"/>
              </a:ext>
            </a:extLst>
          </p:cNvPr>
          <p:cNvSpPr txBox="1"/>
          <p:nvPr/>
        </p:nvSpPr>
        <p:spPr>
          <a:xfrm>
            <a:off x="0" y="4869042"/>
            <a:ext cx="3803374" cy="1938992"/>
          </a:xfrm>
          <a:prstGeom prst="rect">
            <a:avLst/>
          </a:prstGeom>
          <a:noFill/>
          <a:ln>
            <a:solidFill>
              <a:schemeClr val="accent1"/>
            </a:solidFill>
          </a:ln>
        </p:spPr>
        <p:txBody>
          <a:bodyPr wrap="square">
            <a:spAutoFit/>
          </a:bodyPr>
          <a:lstStyle/>
          <a:p>
            <a:r>
              <a:rPr lang="en-US" sz="2000" dirty="0">
                <a:solidFill>
                  <a:srgbClr val="002060"/>
                </a:solidFill>
              </a:rPr>
              <a:t>A theme captures something important about the data in relation to the research question and represents some level of patterned response or meaning within the data set.</a:t>
            </a:r>
          </a:p>
        </p:txBody>
      </p:sp>
    </p:spTree>
    <p:extLst>
      <p:ext uri="{BB962C8B-B14F-4D97-AF65-F5344CB8AC3E}">
        <p14:creationId xmlns:p14="http://schemas.microsoft.com/office/powerpoint/2010/main" val="2559688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FCE9-A748-4137-86EA-2A23B9B6C61D}"/>
              </a:ext>
            </a:extLst>
          </p:cNvPr>
          <p:cNvSpPr>
            <a:spLocks noGrp="1"/>
          </p:cNvSpPr>
          <p:nvPr>
            <p:ph type="title"/>
          </p:nvPr>
        </p:nvSpPr>
        <p:spPr>
          <a:xfrm>
            <a:off x="4965430" y="629268"/>
            <a:ext cx="6586491" cy="1286160"/>
          </a:xfrm>
        </p:spPr>
        <p:txBody>
          <a:bodyPr anchor="b">
            <a:normAutofit/>
          </a:bodyPr>
          <a:lstStyle/>
          <a:p>
            <a:r>
              <a:rPr lang="en-MY" sz="4100"/>
              <a:t>Thematic Analysis – Braun and Clarke</a:t>
            </a:r>
          </a:p>
        </p:txBody>
      </p:sp>
      <p:sp>
        <p:nvSpPr>
          <p:cNvPr id="3" name="Content Placeholder 2">
            <a:extLst>
              <a:ext uri="{FF2B5EF4-FFF2-40B4-BE49-F238E27FC236}">
                <a16:creationId xmlns:a16="http://schemas.microsoft.com/office/drawing/2014/main" id="{3AD146D0-C88D-4E85-B748-81B9563DA7A3}"/>
              </a:ext>
            </a:extLst>
          </p:cNvPr>
          <p:cNvSpPr>
            <a:spLocks noGrp="1"/>
          </p:cNvSpPr>
          <p:nvPr>
            <p:ph idx="1"/>
          </p:nvPr>
        </p:nvSpPr>
        <p:spPr>
          <a:xfrm>
            <a:off x="4635591" y="2115118"/>
            <a:ext cx="7556389" cy="4742882"/>
          </a:xfrm>
        </p:spPr>
        <p:txBody>
          <a:bodyPr>
            <a:normAutofit/>
          </a:bodyPr>
          <a:lstStyle/>
          <a:p>
            <a:pPr marL="0" indent="0">
              <a:buNone/>
            </a:pPr>
            <a:r>
              <a:rPr lang="en-US" sz="2400" b="1" dirty="0">
                <a:solidFill>
                  <a:srgbClr val="FF0000"/>
                </a:solidFill>
              </a:rPr>
              <a:t>Step 4: Reviewing themes</a:t>
            </a:r>
          </a:p>
          <a:p>
            <a:pPr marL="0" indent="0">
              <a:buNone/>
            </a:pPr>
            <a:r>
              <a:rPr lang="en-US" sz="2000" dirty="0">
                <a:latin typeface="Arial Narrow" panose="020B0606020202030204" pitchFamily="34" charset="0"/>
              </a:rPr>
              <a:t>Now we have to make sure that our themes are useful and accurate representations of the data. Here, we return to the data set and compare our themes against it. Are we missing anything? Are these themes really present in the data? What can we change to make our themes work better?</a:t>
            </a:r>
          </a:p>
          <a:p>
            <a:pPr marL="0" indent="0">
              <a:buNone/>
            </a:pPr>
            <a:endParaRPr lang="en-US" sz="2000" dirty="0">
              <a:latin typeface="Arial Narrow" panose="020B0606020202030204" pitchFamily="34" charset="0"/>
            </a:endParaRPr>
          </a:p>
          <a:p>
            <a:pPr marL="0" indent="0">
              <a:buNone/>
            </a:pPr>
            <a:r>
              <a:rPr lang="en-US" sz="2000" dirty="0">
                <a:latin typeface="Arial Narrow" panose="020B0606020202030204" pitchFamily="34" charset="0"/>
              </a:rPr>
              <a:t>If we encounter problems with our themes, we might split them up, combine them, discard them or create new ones: whatever makes them more useful and accurate.</a:t>
            </a:r>
          </a:p>
          <a:p>
            <a:pPr marL="0" indent="0">
              <a:buNone/>
            </a:pPr>
            <a:endParaRPr lang="en-US" sz="2000" dirty="0">
              <a:latin typeface="Arial Narrow" panose="020B0606020202030204" pitchFamily="34" charset="0"/>
            </a:endParaRPr>
          </a:p>
          <a:p>
            <a:pPr marL="0" indent="0">
              <a:buNone/>
            </a:pPr>
            <a:r>
              <a:rPr lang="en-US" sz="2000" dirty="0">
                <a:latin typeface="Arial Narrow" panose="020B0606020202030204" pitchFamily="34" charset="0"/>
              </a:rPr>
              <a:t>For example, we might decide upon looking through the data that “changing terminology” fits better under the “uncertainty” theme than under “distrust of experts,” since the data labelled with this code involves confusion, not necessarily distrust.</a:t>
            </a:r>
            <a:endParaRPr lang="en-MY" sz="2000" dirty="0">
              <a:latin typeface="Arial Narrow" panose="020B0606020202030204" pitchFamily="34" charset="0"/>
            </a:endParaRPr>
          </a:p>
        </p:txBody>
      </p:sp>
      <p:pic>
        <p:nvPicPr>
          <p:cNvPr id="8" name="Picture 7" descr="Multi-coloured paper-craft art">
            <a:extLst>
              <a:ext uri="{FF2B5EF4-FFF2-40B4-BE49-F238E27FC236}">
                <a16:creationId xmlns:a16="http://schemas.microsoft.com/office/drawing/2014/main" id="{A065A33B-AED7-6402-2CEA-E07CC3B670FE}"/>
              </a:ext>
            </a:extLst>
          </p:cNvPr>
          <p:cNvPicPr>
            <a:picLocks noChangeAspect="1"/>
          </p:cNvPicPr>
          <p:nvPr/>
        </p:nvPicPr>
        <p:blipFill rotWithShape="1">
          <a:blip r:embed="rId2"/>
          <a:srcRect l="28559" r="26322" b="-1"/>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CFC3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9B4C002-EAB5-43C7-99B6-2A27921E4BC6}"/>
              </a:ext>
            </a:extLst>
          </p:cNvPr>
          <p:cNvSpPr txBox="1"/>
          <p:nvPr/>
        </p:nvSpPr>
        <p:spPr>
          <a:xfrm>
            <a:off x="3803374" y="3172825"/>
            <a:ext cx="838862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69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FCE9-A748-4137-86EA-2A23B9B6C61D}"/>
              </a:ext>
            </a:extLst>
          </p:cNvPr>
          <p:cNvSpPr>
            <a:spLocks noGrp="1"/>
          </p:cNvSpPr>
          <p:nvPr>
            <p:ph type="title"/>
          </p:nvPr>
        </p:nvSpPr>
        <p:spPr>
          <a:xfrm>
            <a:off x="4965430" y="629268"/>
            <a:ext cx="6586491" cy="1286160"/>
          </a:xfrm>
        </p:spPr>
        <p:txBody>
          <a:bodyPr anchor="b">
            <a:normAutofit/>
          </a:bodyPr>
          <a:lstStyle/>
          <a:p>
            <a:r>
              <a:rPr lang="en-MY" sz="4100" dirty="0"/>
              <a:t>Thematic Analysis – Step 5</a:t>
            </a:r>
          </a:p>
        </p:txBody>
      </p:sp>
      <p:sp>
        <p:nvSpPr>
          <p:cNvPr id="3" name="Content Placeholder 2">
            <a:extLst>
              <a:ext uri="{FF2B5EF4-FFF2-40B4-BE49-F238E27FC236}">
                <a16:creationId xmlns:a16="http://schemas.microsoft.com/office/drawing/2014/main" id="{3AD146D0-C88D-4E85-B748-81B9563DA7A3}"/>
              </a:ext>
            </a:extLst>
          </p:cNvPr>
          <p:cNvSpPr>
            <a:spLocks noGrp="1"/>
          </p:cNvSpPr>
          <p:nvPr>
            <p:ph idx="1"/>
          </p:nvPr>
        </p:nvSpPr>
        <p:spPr>
          <a:xfrm>
            <a:off x="4635591" y="2115118"/>
            <a:ext cx="7556389" cy="4742882"/>
          </a:xfrm>
        </p:spPr>
        <p:txBody>
          <a:bodyPr>
            <a:normAutofit/>
          </a:bodyPr>
          <a:lstStyle/>
          <a:p>
            <a:pPr marL="0" indent="0">
              <a:buNone/>
            </a:pPr>
            <a:r>
              <a:rPr lang="en-US" sz="2400" b="1" dirty="0">
                <a:solidFill>
                  <a:srgbClr val="FF0000"/>
                </a:solidFill>
              </a:rPr>
              <a:t>Step 5: Defining and naming themes</a:t>
            </a:r>
          </a:p>
          <a:p>
            <a:pPr marL="0" indent="0">
              <a:buNone/>
            </a:pPr>
            <a:r>
              <a:rPr lang="en-US" sz="2000" dirty="0">
                <a:latin typeface="Arial Narrow" panose="020B0606020202030204" pitchFamily="34" charset="0"/>
              </a:rPr>
              <a:t>Now that you have a final list of themes, it’s time to name and define each of them.</a:t>
            </a:r>
          </a:p>
          <a:p>
            <a:pPr marL="0" indent="0">
              <a:buNone/>
            </a:pPr>
            <a:endParaRPr lang="en-US" sz="2000" dirty="0">
              <a:latin typeface="Arial Narrow" panose="020B0606020202030204" pitchFamily="34" charset="0"/>
            </a:endParaRPr>
          </a:p>
          <a:p>
            <a:pPr marL="0" indent="0">
              <a:buNone/>
            </a:pPr>
            <a:r>
              <a:rPr lang="en-US" sz="2000" dirty="0">
                <a:latin typeface="Arial Narrow" panose="020B0606020202030204" pitchFamily="34" charset="0"/>
              </a:rPr>
              <a:t>Defining themes involves formulating exactly what we mean by each theme and figuring out how it helps us understand the data.</a:t>
            </a:r>
          </a:p>
          <a:p>
            <a:pPr marL="0" indent="0">
              <a:buNone/>
            </a:pPr>
            <a:endParaRPr lang="en-US" sz="2000" dirty="0">
              <a:latin typeface="Arial Narrow" panose="020B0606020202030204" pitchFamily="34" charset="0"/>
            </a:endParaRPr>
          </a:p>
          <a:p>
            <a:pPr marL="0" indent="0">
              <a:buNone/>
            </a:pPr>
            <a:r>
              <a:rPr lang="en-US" sz="2000" dirty="0">
                <a:latin typeface="Arial Narrow" panose="020B0606020202030204" pitchFamily="34" charset="0"/>
              </a:rPr>
              <a:t>Naming themes involves coming up with a succinct and easily understandable name for each theme.</a:t>
            </a:r>
          </a:p>
          <a:p>
            <a:pPr marL="0" indent="0">
              <a:buNone/>
            </a:pPr>
            <a:endParaRPr lang="en-US" sz="2000" dirty="0">
              <a:latin typeface="Arial Narrow" panose="020B0606020202030204" pitchFamily="34" charset="0"/>
            </a:endParaRPr>
          </a:p>
          <a:p>
            <a:pPr marL="0" indent="0">
              <a:buNone/>
            </a:pPr>
            <a:r>
              <a:rPr lang="en-US" sz="2000" dirty="0">
                <a:latin typeface="Arial Narrow" panose="020B0606020202030204" pitchFamily="34" charset="0"/>
              </a:rPr>
              <a:t>For example, we might look at “distrust of experts” and determine exactly who we mean by “experts” in this theme. We might decide that a better name for the theme is “distrust of authority” or “conspiracy thinking”.</a:t>
            </a:r>
            <a:endParaRPr lang="en-MY" sz="2000" dirty="0">
              <a:latin typeface="Arial Narrow" panose="020B0606020202030204" pitchFamily="34" charset="0"/>
            </a:endParaRPr>
          </a:p>
        </p:txBody>
      </p:sp>
      <p:pic>
        <p:nvPicPr>
          <p:cNvPr id="8" name="Picture 7" descr="An abstract design with lines and financial symbols">
            <a:extLst>
              <a:ext uri="{FF2B5EF4-FFF2-40B4-BE49-F238E27FC236}">
                <a16:creationId xmlns:a16="http://schemas.microsoft.com/office/drawing/2014/main" id="{49E7D5B6-F89D-902B-CEE2-9BE0A4A7A973}"/>
              </a:ext>
            </a:extLst>
          </p:cNvPr>
          <p:cNvPicPr>
            <a:picLocks noChangeAspect="1"/>
          </p:cNvPicPr>
          <p:nvPr/>
        </p:nvPicPr>
        <p:blipFill rotWithShape="1">
          <a:blip r:embed="rId2"/>
          <a:srcRect l="27079" r="27971"/>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FA4E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9B4C002-EAB5-43C7-99B6-2A27921E4BC6}"/>
              </a:ext>
            </a:extLst>
          </p:cNvPr>
          <p:cNvSpPr txBox="1"/>
          <p:nvPr/>
        </p:nvSpPr>
        <p:spPr>
          <a:xfrm>
            <a:off x="3803374" y="3172825"/>
            <a:ext cx="838862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6D5576D-2180-4AEE-4D2D-EF7089594C59}"/>
              </a:ext>
            </a:extLst>
          </p:cNvPr>
          <p:cNvPicPr>
            <a:picLocks noChangeAspect="1"/>
          </p:cNvPicPr>
          <p:nvPr/>
        </p:nvPicPr>
        <p:blipFill>
          <a:blip r:embed="rId3"/>
          <a:stretch>
            <a:fillRect/>
          </a:stretch>
        </p:blipFill>
        <p:spPr>
          <a:xfrm>
            <a:off x="0" y="0"/>
            <a:ext cx="4635571" cy="6963508"/>
          </a:xfrm>
          <a:prstGeom prst="rect">
            <a:avLst/>
          </a:prstGeom>
        </p:spPr>
      </p:pic>
    </p:spTree>
    <p:extLst>
      <p:ext uri="{BB962C8B-B14F-4D97-AF65-F5344CB8AC3E}">
        <p14:creationId xmlns:p14="http://schemas.microsoft.com/office/powerpoint/2010/main" val="2837401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C5FCE9-A748-4137-86EA-2A23B9B6C61D}"/>
              </a:ext>
            </a:extLst>
          </p:cNvPr>
          <p:cNvSpPr>
            <a:spLocks noGrp="1"/>
          </p:cNvSpPr>
          <p:nvPr>
            <p:ph type="title"/>
          </p:nvPr>
        </p:nvSpPr>
        <p:spPr>
          <a:xfrm>
            <a:off x="838200" y="365125"/>
            <a:ext cx="10515600" cy="1325563"/>
          </a:xfrm>
        </p:spPr>
        <p:txBody>
          <a:bodyPr>
            <a:normAutofit/>
          </a:bodyPr>
          <a:lstStyle/>
          <a:p>
            <a:r>
              <a:rPr lang="en-MY" sz="5400"/>
              <a:t>Thematic Analysis – Braun and Clarke</a:t>
            </a:r>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AD146D0-C88D-4E85-B748-81B9563DA7A3}"/>
              </a:ext>
            </a:extLst>
          </p:cNvPr>
          <p:cNvSpPr>
            <a:spLocks noGrp="1"/>
          </p:cNvSpPr>
          <p:nvPr>
            <p:ph idx="1"/>
          </p:nvPr>
        </p:nvSpPr>
        <p:spPr>
          <a:xfrm>
            <a:off x="96012" y="1695660"/>
            <a:ext cx="11979874" cy="5162339"/>
          </a:xfrm>
        </p:spPr>
        <p:txBody>
          <a:bodyPr>
            <a:normAutofit fontScale="92500" lnSpcReduction="10000"/>
          </a:bodyPr>
          <a:lstStyle/>
          <a:p>
            <a:pPr marL="0" indent="0">
              <a:buNone/>
            </a:pPr>
            <a:r>
              <a:rPr lang="en-US" sz="2600" b="1" dirty="0">
                <a:solidFill>
                  <a:srgbClr val="FF0000"/>
                </a:solidFill>
              </a:rPr>
              <a:t>Step 6: Writing up</a:t>
            </a:r>
          </a:p>
          <a:p>
            <a:pPr marL="0" indent="0">
              <a:buNone/>
            </a:pPr>
            <a:r>
              <a:rPr lang="en-US" sz="2400" dirty="0"/>
              <a:t>Writing up a thematic analysis requires an introduction to establish our research question, aims and approach.</a:t>
            </a:r>
          </a:p>
          <a:p>
            <a:pPr marL="0" indent="0">
              <a:buNone/>
            </a:pPr>
            <a:endParaRPr lang="en-US" sz="2400" dirty="0"/>
          </a:p>
          <a:p>
            <a:pPr marL="0" indent="0">
              <a:buNone/>
            </a:pPr>
            <a:r>
              <a:rPr lang="en-US" sz="2400" dirty="0"/>
              <a:t>Include a methodology section, describing how we collected the data (e.g. through semi-structured interviews or open-ended survey questions) and explaining how we conducted the thematic analysis itself.</a:t>
            </a:r>
          </a:p>
          <a:p>
            <a:pPr marL="0" indent="0">
              <a:buNone/>
            </a:pPr>
            <a:endParaRPr lang="en-US" sz="2400" dirty="0"/>
          </a:p>
          <a:p>
            <a:pPr marL="0" indent="0">
              <a:buNone/>
            </a:pPr>
            <a:r>
              <a:rPr lang="en-US" sz="2400" dirty="0"/>
              <a:t>The results or findings section usually addresses each theme in turn. We describe how often the themes come up and what they mean, including examples from the data as evidence. Finally, our conclusion explains the main takeaways and shows how the analysis has answered our research question.</a:t>
            </a:r>
          </a:p>
          <a:p>
            <a:pPr marL="0" indent="0">
              <a:buNone/>
            </a:pPr>
            <a:endParaRPr lang="en-US" sz="2400" dirty="0"/>
          </a:p>
          <a:p>
            <a:pPr marL="0" indent="0">
              <a:buNone/>
            </a:pPr>
            <a:r>
              <a:rPr lang="en-US" sz="2400" dirty="0"/>
              <a:t>In our example, we might argue that conspiracy thinking about climate change is widespread among older conservative voters, point out the uncertainty with which many voters view the issue, and discuss the role of misinformation in respondents’ perceptions.</a:t>
            </a:r>
          </a:p>
          <a:p>
            <a:pPr marL="0" indent="0">
              <a:buNone/>
            </a:pPr>
            <a:endParaRPr lang="en-US" sz="2000" dirty="0"/>
          </a:p>
          <a:p>
            <a:pPr marL="0" indent="0">
              <a:buNone/>
            </a:pPr>
            <a:endParaRPr lang="en-MY" sz="1700" dirty="0"/>
          </a:p>
        </p:txBody>
      </p:sp>
      <p:sp>
        <p:nvSpPr>
          <p:cNvPr id="6" name="TextBox 5">
            <a:extLst>
              <a:ext uri="{FF2B5EF4-FFF2-40B4-BE49-F238E27FC236}">
                <a16:creationId xmlns:a16="http://schemas.microsoft.com/office/drawing/2014/main" id="{A9B4C002-EAB5-43C7-99B6-2A27921E4BC6}"/>
              </a:ext>
            </a:extLst>
          </p:cNvPr>
          <p:cNvSpPr txBox="1"/>
          <p:nvPr/>
        </p:nvSpPr>
        <p:spPr>
          <a:xfrm>
            <a:off x="3803374" y="3172825"/>
            <a:ext cx="838862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341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Transcription Definition - What Does 'Transcribe' Mean? - Fiverr">
            <a:extLst>
              <a:ext uri="{FF2B5EF4-FFF2-40B4-BE49-F238E27FC236}">
                <a16:creationId xmlns:a16="http://schemas.microsoft.com/office/drawing/2014/main" id="{D5F20D0A-2172-4AE8-9108-D62E352412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47" r="8192" b="909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1BE590-BB8A-436D-A81A-0FD9F6CE6A9A}"/>
              </a:ext>
            </a:extLst>
          </p:cNvPr>
          <p:cNvSpPr>
            <a:spLocks noGrp="1"/>
          </p:cNvSpPr>
          <p:nvPr>
            <p:ph type="title"/>
          </p:nvPr>
        </p:nvSpPr>
        <p:spPr>
          <a:xfrm>
            <a:off x="477981" y="1122363"/>
            <a:ext cx="4023360" cy="1648703"/>
          </a:xfrm>
        </p:spPr>
        <p:txBody>
          <a:bodyPr vert="horz" lIns="91440" tIns="45720" rIns="91440" bIns="45720" rtlCol="0" anchor="b">
            <a:normAutofit fontScale="90000"/>
          </a:bodyPr>
          <a:lstStyle/>
          <a:p>
            <a:r>
              <a:rPr lang="en-US" sz="4800" dirty="0">
                <a:solidFill>
                  <a:srgbClr val="FF0000"/>
                </a:solidFill>
              </a:rPr>
              <a:t>Data Processing</a:t>
            </a:r>
            <a:br>
              <a:rPr lang="en-US" sz="4800" dirty="0">
                <a:solidFill>
                  <a:srgbClr val="FF0000"/>
                </a:solidFill>
              </a:rPr>
            </a:br>
            <a:r>
              <a:rPr lang="en-US" sz="4800" dirty="0">
                <a:solidFill>
                  <a:srgbClr val="FF0000"/>
                </a:solidFill>
              </a:rPr>
              <a:t>Data Analysis</a:t>
            </a:r>
          </a:p>
        </p:txBody>
      </p:sp>
      <p:sp>
        <p:nvSpPr>
          <p:cNvPr id="3" name="Content Placeholder 2">
            <a:extLst>
              <a:ext uri="{FF2B5EF4-FFF2-40B4-BE49-F238E27FC236}">
                <a16:creationId xmlns:a16="http://schemas.microsoft.com/office/drawing/2014/main" id="{4308AF8E-519F-43DF-8DB3-C802AFE9864C}"/>
              </a:ext>
            </a:extLst>
          </p:cNvPr>
          <p:cNvSpPr>
            <a:spLocks noGrp="1"/>
          </p:cNvSpPr>
          <p:nvPr>
            <p:ph idx="1"/>
          </p:nvPr>
        </p:nvSpPr>
        <p:spPr>
          <a:xfrm>
            <a:off x="477980" y="4872922"/>
            <a:ext cx="4023359" cy="1208141"/>
          </a:xfrm>
        </p:spPr>
        <p:txBody>
          <a:bodyPr vert="horz" lIns="91440" tIns="45720" rIns="91440" bIns="45720" rtlCol="0">
            <a:normAutofit/>
          </a:bodyPr>
          <a:lstStyle/>
          <a:p>
            <a:pPr marL="0" indent="0">
              <a:buNone/>
            </a:pPr>
            <a:r>
              <a:rPr lang="en-US" sz="4000" dirty="0"/>
              <a:t>Transcribing your data</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665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73655" y="-39141"/>
            <a:ext cx="4818345" cy="47505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Sample</a:t>
            </a:r>
          </a:p>
        </p:txBody>
      </p:sp>
      <p:pic>
        <p:nvPicPr>
          <p:cNvPr id="4" name="Picture 3">
            <a:extLst>
              <a:ext uri="{FF2B5EF4-FFF2-40B4-BE49-F238E27FC236}">
                <a16:creationId xmlns:a16="http://schemas.microsoft.com/office/drawing/2014/main" id="{867A7718-7ACE-4DEE-B010-C01F3703190D}"/>
              </a:ext>
            </a:extLst>
          </p:cNvPr>
          <p:cNvPicPr>
            <a:picLocks noChangeAspect="1"/>
          </p:cNvPicPr>
          <p:nvPr/>
        </p:nvPicPr>
        <p:blipFill>
          <a:blip r:embed="rId2"/>
          <a:stretch>
            <a:fillRect/>
          </a:stretch>
        </p:blipFill>
        <p:spPr>
          <a:xfrm>
            <a:off x="0" y="902728"/>
            <a:ext cx="12284764" cy="5955272"/>
          </a:xfrm>
          <a:prstGeom prst="rect">
            <a:avLst/>
          </a:prstGeom>
        </p:spPr>
      </p:pic>
      <p:sp>
        <p:nvSpPr>
          <p:cNvPr id="2" name="TextBox 1">
            <a:extLst>
              <a:ext uri="{FF2B5EF4-FFF2-40B4-BE49-F238E27FC236}">
                <a16:creationId xmlns:a16="http://schemas.microsoft.com/office/drawing/2014/main" id="{9DF697D0-BBFA-4A77-9284-CF771CC898C2}"/>
              </a:ext>
            </a:extLst>
          </p:cNvPr>
          <p:cNvSpPr txBox="1"/>
          <p:nvPr/>
        </p:nvSpPr>
        <p:spPr>
          <a:xfrm>
            <a:off x="46382" y="502618"/>
            <a:ext cx="12192000" cy="400110"/>
          </a:xfrm>
          <a:prstGeom prst="rect">
            <a:avLst/>
          </a:prstGeom>
          <a:solidFill>
            <a:schemeClr val="bg1">
              <a:lumMod val="95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srgbClr val="FF0000"/>
                </a:solidFill>
                <a:effectLst/>
                <a:uLnTx/>
                <a:uFillTx/>
                <a:latin typeface="Calibri" panose="020F0502020204030204"/>
                <a:ea typeface="+mn-ea"/>
                <a:cs typeface="+mn-cs"/>
              </a:rPr>
              <a:t>RQ1: How to learn what to do in business</a:t>
            </a:r>
          </a:p>
        </p:txBody>
      </p:sp>
      <p:sp>
        <p:nvSpPr>
          <p:cNvPr id="5" name="Rectangle 4">
            <a:extLst>
              <a:ext uri="{FF2B5EF4-FFF2-40B4-BE49-F238E27FC236}">
                <a16:creationId xmlns:a16="http://schemas.microsoft.com/office/drawing/2014/main" id="{3BCF7AB0-29E9-4BEC-B94A-23B7DE8F41E0}"/>
              </a:ext>
            </a:extLst>
          </p:cNvPr>
          <p:cNvSpPr/>
          <p:nvPr/>
        </p:nvSpPr>
        <p:spPr>
          <a:xfrm>
            <a:off x="11277600" y="1444487"/>
            <a:ext cx="914400" cy="278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prstClr val="white"/>
                </a:solidFill>
                <a:effectLst/>
                <a:uLnTx/>
                <a:uFillTx/>
                <a:latin typeface="Calibri" panose="020F0502020204030204"/>
                <a:ea typeface="+mn-ea"/>
                <a:cs typeface="+mn-cs"/>
              </a:rPr>
              <a:t>Codes</a:t>
            </a:r>
          </a:p>
        </p:txBody>
      </p:sp>
      <p:cxnSp>
        <p:nvCxnSpPr>
          <p:cNvPr id="7" name="Straight Arrow Connector 6">
            <a:extLst>
              <a:ext uri="{FF2B5EF4-FFF2-40B4-BE49-F238E27FC236}">
                <a16:creationId xmlns:a16="http://schemas.microsoft.com/office/drawing/2014/main" id="{391B58A3-315D-46C0-BE54-39CD58F6F51C}"/>
              </a:ext>
            </a:extLst>
          </p:cNvPr>
          <p:cNvCxnSpPr>
            <a:stCxn id="5" idx="2"/>
          </p:cNvCxnSpPr>
          <p:nvPr/>
        </p:nvCxnSpPr>
        <p:spPr>
          <a:xfrm flipH="1">
            <a:off x="11357113" y="1722783"/>
            <a:ext cx="377687" cy="1219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032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5517B0-160F-4EB3-8AD9-32DBB7652FB9}"/>
              </a:ext>
            </a:extLst>
          </p:cNvPr>
          <p:cNvPicPr>
            <a:picLocks noChangeAspect="1"/>
          </p:cNvPicPr>
          <p:nvPr/>
        </p:nvPicPr>
        <p:blipFill rotWithShape="1">
          <a:blip r:embed="rId2"/>
          <a:srcRect b="8537"/>
          <a:stretch/>
        </p:blipFill>
        <p:spPr>
          <a:xfrm>
            <a:off x="33347" y="211026"/>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372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7">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5C79DB9-476E-5C16-5874-9D0793DCD6BA}"/>
              </a:ext>
            </a:extLst>
          </p:cNvPr>
          <p:cNvSpPr>
            <a:spLocks noGrp="1"/>
          </p:cNvSpPr>
          <p:nvPr>
            <p:ph type="title"/>
          </p:nvPr>
        </p:nvSpPr>
        <p:spPr>
          <a:xfrm>
            <a:off x="2066544" y="1911096"/>
            <a:ext cx="8055864" cy="2076651"/>
          </a:xfrm>
        </p:spPr>
        <p:txBody>
          <a:bodyPr vert="horz" lIns="91440" tIns="45720" rIns="91440" bIns="45720" rtlCol="0" anchor="b">
            <a:normAutofit/>
          </a:bodyPr>
          <a:lstStyle/>
          <a:p>
            <a:pPr algn="ctr"/>
            <a:r>
              <a:rPr lang="en-US" sz="6600" kern="1200" dirty="0">
                <a:solidFill>
                  <a:srgbClr val="FFFFFF"/>
                </a:solidFill>
                <a:latin typeface="+mj-lt"/>
                <a:ea typeface="+mj-ea"/>
                <a:cs typeface="+mj-cs"/>
              </a:rPr>
              <a:t>Content Analysis</a:t>
            </a:r>
          </a:p>
        </p:txBody>
      </p:sp>
      <p:sp>
        <p:nvSpPr>
          <p:cNvPr id="11" name="sketch line">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146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022D-3A1D-A21C-4FF4-5D089C5C180F}"/>
              </a:ext>
            </a:extLst>
          </p:cNvPr>
          <p:cNvSpPr>
            <a:spLocks noGrp="1"/>
          </p:cNvSpPr>
          <p:nvPr>
            <p:ph type="title"/>
          </p:nvPr>
        </p:nvSpPr>
        <p:spPr>
          <a:xfrm>
            <a:off x="0" y="0"/>
            <a:ext cx="10515600" cy="456510"/>
          </a:xfrm>
        </p:spPr>
        <p:txBody>
          <a:bodyPr>
            <a:normAutofit fontScale="90000"/>
          </a:bodyPr>
          <a:lstStyle/>
          <a:p>
            <a:r>
              <a:rPr lang="en-US" dirty="0">
                <a:solidFill>
                  <a:srgbClr val="FF0000"/>
                </a:solidFill>
              </a:rPr>
              <a:t>Steps – Conceptual Analysis</a:t>
            </a:r>
          </a:p>
        </p:txBody>
      </p:sp>
      <p:sp>
        <p:nvSpPr>
          <p:cNvPr id="3" name="Content Placeholder 2">
            <a:extLst>
              <a:ext uri="{FF2B5EF4-FFF2-40B4-BE49-F238E27FC236}">
                <a16:creationId xmlns:a16="http://schemas.microsoft.com/office/drawing/2014/main" id="{9810F050-B13E-30E2-E4BE-9FE7E010C248}"/>
              </a:ext>
            </a:extLst>
          </p:cNvPr>
          <p:cNvSpPr>
            <a:spLocks noGrp="1"/>
          </p:cNvSpPr>
          <p:nvPr>
            <p:ph idx="1"/>
          </p:nvPr>
        </p:nvSpPr>
        <p:spPr>
          <a:xfrm>
            <a:off x="0" y="685938"/>
            <a:ext cx="12192000" cy="6172062"/>
          </a:xfrm>
        </p:spPr>
        <p:txBody>
          <a:bodyPr>
            <a:normAutofit lnSpcReduction="10000"/>
          </a:bodyPr>
          <a:lstStyle/>
          <a:p>
            <a:pPr marL="0" indent="0">
              <a:buNone/>
            </a:pPr>
            <a:r>
              <a:rPr lang="en-US" sz="2400" dirty="0">
                <a:solidFill>
                  <a:srgbClr val="FF0000"/>
                </a:solidFill>
              </a:rPr>
              <a:t>Identify the research question and choose a sample or samples for analysis</a:t>
            </a:r>
            <a:r>
              <a:rPr lang="en-US" sz="2400" dirty="0"/>
              <a:t>. </a:t>
            </a:r>
          </a:p>
          <a:p>
            <a:pPr marL="0" indent="0">
              <a:buNone/>
            </a:pPr>
            <a:r>
              <a:rPr lang="en-US" sz="2400" dirty="0"/>
              <a:t>Next, the text must be coded into manageable content categories. This is basically a process of selective reduction. By reducing the text to categories, the researcher can focus on and code for specific words or patterns that inform the research question.</a:t>
            </a:r>
          </a:p>
          <a:p>
            <a:pPr marL="0" indent="0">
              <a:buNone/>
            </a:pPr>
            <a:endParaRPr lang="en-US" sz="2400" dirty="0"/>
          </a:p>
          <a:p>
            <a:pPr marL="0" indent="0">
              <a:buNone/>
            </a:pPr>
            <a:r>
              <a:rPr lang="en-US" sz="2400" dirty="0">
                <a:solidFill>
                  <a:srgbClr val="FF0000"/>
                </a:solidFill>
              </a:rPr>
              <a:t>General steps for conducting a conceptual content analysis:</a:t>
            </a:r>
          </a:p>
          <a:p>
            <a:pPr marL="0" indent="0">
              <a:buNone/>
            </a:pPr>
            <a:endParaRPr lang="en-US" sz="2400" dirty="0"/>
          </a:p>
          <a:p>
            <a:pPr marL="0" indent="0">
              <a:buNone/>
            </a:pPr>
            <a:r>
              <a:rPr lang="en-US" sz="2400" dirty="0"/>
              <a:t>1. </a:t>
            </a:r>
            <a:r>
              <a:rPr lang="en-US" sz="2400" dirty="0">
                <a:solidFill>
                  <a:srgbClr val="FF0000"/>
                </a:solidFill>
              </a:rPr>
              <a:t>Decide the level of analysis</a:t>
            </a:r>
            <a:r>
              <a:rPr lang="en-US" sz="2400" dirty="0"/>
              <a:t>: word, word sense, phrase, sentence, themes</a:t>
            </a:r>
          </a:p>
          <a:p>
            <a:pPr marL="0" indent="0">
              <a:buNone/>
            </a:pPr>
            <a:endParaRPr lang="en-US" sz="2400" dirty="0"/>
          </a:p>
          <a:p>
            <a:pPr marL="0" indent="0">
              <a:buNone/>
            </a:pPr>
            <a:r>
              <a:rPr lang="en-US" sz="2400" dirty="0"/>
              <a:t>2. </a:t>
            </a:r>
            <a:r>
              <a:rPr lang="en-US" sz="2400" dirty="0">
                <a:solidFill>
                  <a:srgbClr val="FF0000"/>
                </a:solidFill>
              </a:rPr>
              <a:t>Decide how many concepts to code for</a:t>
            </a:r>
            <a:r>
              <a:rPr lang="en-US" sz="2400" dirty="0"/>
              <a:t>: develop a pre-defined or interactive set of categories or concepts. Decide either: A. to allow flexibility to add categories through the coding process, or B. to stick with the pre-defined set of categories.</a:t>
            </a:r>
          </a:p>
          <a:p>
            <a:pPr marL="0" indent="0">
              <a:buNone/>
            </a:pPr>
            <a:endParaRPr lang="en-US" sz="2400" dirty="0"/>
          </a:p>
          <a:p>
            <a:pPr marL="0" indent="0">
              <a:buNone/>
            </a:pPr>
            <a:r>
              <a:rPr lang="en-US" sz="2400" dirty="0">
                <a:solidFill>
                  <a:srgbClr val="FF0000"/>
                </a:solidFill>
              </a:rPr>
              <a:t>Option A </a:t>
            </a:r>
            <a:r>
              <a:rPr lang="en-US" sz="2400" dirty="0"/>
              <a:t>allows for the introduction and analysis of new and important material that could have significant implications to one’s research question.</a:t>
            </a:r>
          </a:p>
          <a:p>
            <a:pPr marL="0" indent="0">
              <a:buNone/>
            </a:pPr>
            <a:r>
              <a:rPr lang="en-US" sz="2400" dirty="0">
                <a:solidFill>
                  <a:srgbClr val="FF0000"/>
                </a:solidFill>
              </a:rPr>
              <a:t>Option B </a:t>
            </a:r>
            <a:r>
              <a:rPr lang="en-US" sz="2400" dirty="0"/>
              <a:t>allows the researcher to stay focused and examine the data for specific concepts.</a:t>
            </a:r>
            <a:endParaRPr lang="en-US" sz="1800" dirty="0"/>
          </a:p>
        </p:txBody>
      </p:sp>
    </p:spTree>
    <p:extLst>
      <p:ext uri="{BB962C8B-B14F-4D97-AF65-F5344CB8AC3E}">
        <p14:creationId xmlns:p14="http://schemas.microsoft.com/office/powerpoint/2010/main" val="993813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022D-3A1D-A21C-4FF4-5D089C5C180F}"/>
              </a:ext>
            </a:extLst>
          </p:cNvPr>
          <p:cNvSpPr>
            <a:spLocks noGrp="1"/>
          </p:cNvSpPr>
          <p:nvPr>
            <p:ph type="title"/>
          </p:nvPr>
        </p:nvSpPr>
        <p:spPr>
          <a:xfrm>
            <a:off x="0" y="0"/>
            <a:ext cx="10515600" cy="456510"/>
          </a:xfrm>
        </p:spPr>
        <p:txBody>
          <a:bodyPr>
            <a:normAutofit fontScale="90000"/>
          </a:bodyPr>
          <a:lstStyle/>
          <a:p>
            <a:r>
              <a:rPr lang="en-US" dirty="0">
                <a:solidFill>
                  <a:srgbClr val="FF0000"/>
                </a:solidFill>
              </a:rPr>
              <a:t>Steps – Conceptual Analysis</a:t>
            </a:r>
          </a:p>
        </p:txBody>
      </p:sp>
      <p:sp>
        <p:nvSpPr>
          <p:cNvPr id="3" name="Content Placeholder 2">
            <a:extLst>
              <a:ext uri="{FF2B5EF4-FFF2-40B4-BE49-F238E27FC236}">
                <a16:creationId xmlns:a16="http://schemas.microsoft.com/office/drawing/2014/main" id="{9810F050-B13E-30E2-E4BE-9FE7E010C248}"/>
              </a:ext>
            </a:extLst>
          </p:cNvPr>
          <p:cNvSpPr>
            <a:spLocks noGrp="1"/>
          </p:cNvSpPr>
          <p:nvPr>
            <p:ph idx="1"/>
          </p:nvPr>
        </p:nvSpPr>
        <p:spPr>
          <a:xfrm>
            <a:off x="0" y="685938"/>
            <a:ext cx="12192000" cy="6172062"/>
          </a:xfrm>
        </p:spPr>
        <p:txBody>
          <a:bodyPr>
            <a:normAutofit lnSpcReduction="10000"/>
          </a:bodyPr>
          <a:lstStyle/>
          <a:p>
            <a:pPr marL="0" indent="0">
              <a:buNone/>
            </a:pPr>
            <a:r>
              <a:rPr lang="en-US" sz="2400" dirty="0">
                <a:solidFill>
                  <a:srgbClr val="002060"/>
                </a:solidFill>
              </a:rPr>
              <a:t>3. </a:t>
            </a:r>
            <a:r>
              <a:rPr lang="en-US" sz="2400" dirty="0">
                <a:solidFill>
                  <a:srgbClr val="FF0000"/>
                </a:solidFill>
              </a:rPr>
              <a:t>Decide whether to code for existence or frequency of a con</a:t>
            </a:r>
            <a:r>
              <a:rPr lang="en-US" sz="2400" dirty="0">
                <a:solidFill>
                  <a:srgbClr val="002060"/>
                </a:solidFill>
              </a:rPr>
              <a:t>cept. The decision changes the coding process.</a:t>
            </a:r>
          </a:p>
          <a:p>
            <a:pPr marL="0" indent="0">
              <a:buNone/>
            </a:pPr>
            <a:r>
              <a:rPr lang="en-US" sz="2400" dirty="0">
                <a:solidFill>
                  <a:srgbClr val="002060"/>
                </a:solidFill>
              </a:rPr>
              <a:t>When coding for the existence of a concept, the researcher would count a concept only once if it appeared at least once in the data and no matter how many times it appeared.</a:t>
            </a:r>
          </a:p>
          <a:p>
            <a:pPr marL="0" indent="0">
              <a:buNone/>
            </a:pPr>
            <a:r>
              <a:rPr lang="en-US" sz="2400" dirty="0">
                <a:solidFill>
                  <a:srgbClr val="002060"/>
                </a:solidFill>
              </a:rPr>
              <a:t>When coding for the frequency of a concept, the researcher would count the number of times a concept appears in a text.</a:t>
            </a:r>
          </a:p>
          <a:p>
            <a:pPr marL="0" indent="0">
              <a:buNone/>
            </a:pPr>
            <a:endParaRPr lang="en-US" sz="2400" dirty="0">
              <a:solidFill>
                <a:srgbClr val="002060"/>
              </a:solidFill>
            </a:endParaRPr>
          </a:p>
          <a:p>
            <a:pPr marL="0" indent="0">
              <a:buNone/>
            </a:pPr>
            <a:r>
              <a:rPr lang="en-US" sz="2400" dirty="0">
                <a:solidFill>
                  <a:srgbClr val="002060"/>
                </a:solidFill>
              </a:rPr>
              <a:t>4</a:t>
            </a:r>
            <a:r>
              <a:rPr lang="en-US" sz="2400" dirty="0">
                <a:solidFill>
                  <a:srgbClr val="FF0000"/>
                </a:solidFill>
              </a:rPr>
              <a:t>. Decide on how you will distinguish among concepts:</a:t>
            </a:r>
          </a:p>
          <a:p>
            <a:pPr marL="0" indent="0">
              <a:buNone/>
            </a:pPr>
            <a:r>
              <a:rPr lang="en-US" sz="2400" dirty="0">
                <a:solidFill>
                  <a:srgbClr val="002060"/>
                </a:solidFill>
              </a:rPr>
              <a:t>Should text be coded exactly as they appear or coded as the same when they appear in different forms? For example, “dangerous” vs. “dangerousness”. The point here is to create coding rules so that these word segments are transparently categorized in a logical fashion. The rules could make all of these word segments fall into the same category, or perhaps the rules can be formulated so that the researcher can distinguish these word segments into separate codes.</a:t>
            </a:r>
          </a:p>
          <a:p>
            <a:pPr marL="0" indent="0">
              <a:buNone/>
            </a:pPr>
            <a:r>
              <a:rPr lang="en-US" sz="2400" dirty="0">
                <a:solidFill>
                  <a:srgbClr val="002060"/>
                </a:solidFill>
              </a:rPr>
              <a:t>What level of implication is to be allowed? Words that imply the concept or words that explicitly state the concept? For example, “dangerous” vs. “the person is scary” vs. “that person could cause harm to me”. These word segments may not merit separate categories, due the implicit meaning of “dangerous”.</a:t>
            </a:r>
            <a:endParaRPr lang="en-US" sz="1800" dirty="0">
              <a:solidFill>
                <a:srgbClr val="002060"/>
              </a:solidFill>
            </a:endParaRPr>
          </a:p>
        </p:txBody>
      </p:sp>
    </p:spTree>
    <p:extLst>
      <p:ext uri="{BB962C8B-B14F-4D97-AF65-F5344CB8AC3E}">
        <p14:creationId xmlns:p14="http://schemas.microsoft.com/office/powerpoint/2010/main" val="1558509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022D-3A1D-A21C-4FF4-5D089C5C180F}"/>
              </a:ext>
            </a:extLst>
          </p:cNvPr>
          <p:cNvSpPr>
            <a:spLocks noGrp="1"/>
          </p:cNvSpPr>
          <p:nvPr>
            <p:ph type="title"/>
          </p:nvPr>
        </p:nvSpPr>
        <p:spPr>
          <a:xfrm>
            <a:off x="0" y="0"/>
            <a:ext cx="10515600" cy="456510"/>
          </a:xfrm>
        </p:spPr>
        <p:txBody>
          <a:bodyPr>
            <a:normAutofit fontScale="90000"/>
          </a:bodyPr>
          <a:lstStyle/>
          <a:p>
            <a:r>
              <a:rPr lang="en-US" dirty="0">
                <a:solidFill>
                  <a:srgbClr val="FF0000"/>
                </a:solidFill>
              </a:rPr>
              <a:t>Steps – Conceptual Analysis</a:t>
            </a:r>
          </a:p>
        </p:txBody>
      </p:sp>
      <p:sp>
        <p:nvSpPr>
          <p:cNvPr id="3" name="Content Placeholder 2">
            <a:extLst>
              <a:ext uri="{FF2B5EF4-FFF2-40B4-BE49-F238E27FC236}">
                <a16:creationId xmlns:a16="http://schemas.microsoft.com/office/drawing/2014/main" id="{9810F050-B13E-30E2-E4BE-9FE7E010C248}"/>
              </a:ext>
            </a:extLst>
          </p:cNvPr>
          <p:cNvSpPr>
            <a:spLocks noGrp="1"/>
          </p:cNvSpPr>
          <p:nvPr>
            <p:ph idx="1"/>
          </p:nvPr>
        </p:nvSpPr>
        <p:spPr>
          <a:xfrm>
            <a:off x="0" y="685938"/>
            <a:ext cx="12192000" cy="6172062"/>
          </a:xfrm>
        </p:spPr>
        <p:txBody>
          <a:bodyPr>
            <a:normAutofit fontScale="92500" lnSpcReduction="20000"/>
          </a:bodyPr>
          <a:lstStyle/>
          <a:p>
            <a:pPr marL="0" indent="0">
              <a:buNone/>
            </a:pPr>
            <a:r>
              <a:rPr lang="en-US" sz="2400" dirty="0">
                <a:solidFill>
                  <a:srgbClr val="002060"/>
                </a:solidFill>
              </a:rPr>
              <a:t>5. </a:t>
            </a:r>
            <a:r>
              <a:rPr lang="en-US" sz="2400" dirty="0">
                <a:solidFill>
                  <a:srgbClr val="FF0000"/>
                </a:solidFill>
              </a:rPr>
              <a:t>Develop rules for coding your texts</a:t>
            </a:r>
            <a:r>
              <a:rPr lang="en-US" sz="2400" dirty="0">
                <a:solidFill>
                  <a:srgbClr val="002060"/>
                </a:solidFill>
              </a:rPr>
              <a:t>. After decisions of steps 1-4 are complete, a researcher can begin developing rules for translation of text into codes. This will keep the coding process organized and consistent. The researcher can code for exactly what he/she wants to code. Validity of the coding process is ensured when the researcher is consistent and coherent in their codes, meaning that they follow their translation rules. In content analysis, obeying by the translation rules is equivalent to validity.</a:t>
            </a:r>
          </a:p>
          <a:p>
            <a:pPr marL="0" indent="0">
              <a:buNone/>
            </a:pPr>
            <a:endParaRPr lang="en-US" sz="2400" dirty="0">
              <a:solidFill>
                <a:srgbClr val="002060"/>
              </a:solidFill>
            </a:endParaRPr>
          </a:p>
          <a:p>
            <a:pPr marL="0" indent="0">
              <a:buNone/>
            </a:pPr>
            <a:r>
              <a:rPr lang="en-US" sz="2400" dirty="0">
                <a:solidFill>
                  <a:srgbClr val="002060"/>
                </a:solidFill>
              </a:rPr>
              <a:t>6. </a:t>
            </a:r>
            <a:r>
              <a:rPr lang="en-US" sz="2400" dirty="0">
                <a:solidFill>
                  <a:srgbClr val="FF0000"/>
                </a:solidFill>
              </a:rPr>
              <a:t>Decide what to do with irrelevant information</a:t>
            </a:r>
            <a:r>
              <a:rPr lang="en-US" sz="2400" dirty="0">
                <a:solidFill>
                  <a:srgbClr val="002060"/>
                </a:solidFill>
              </a:rPr>
              <a:t>: should this be ignored (e.g. common English words like “the” and “and”), or used to reexamine the coding scheme in the case that it would add to the outcome of coding?</a:t>
            </a:r>
          </a:p>
          <a:p>
            <a:pPr marL="0" indent="0">
              <a:buNone/>
            </a:pPr>
            <a:endParaRPr lang="en-US" sz="2400" dirty="0">
              <a:solidFill>
                <a:srgbClr val="002060"/>
              </a:solidFill>
            </a:endParaRPr>
          </a:p>
          <a:p>
            <a:pPr marL="0" indent="0">
              <a:buNone/>
            </a:pPr>
            <a:r>
              <a:rPr lang="en-US" sz="2400" dirty="0">
                <a:solidFill>
                  <a:srgbClr val="002060"/>
                </a:solidFill>
              </a:rPr>
              <a:t>7. </a:t>
            </a:r>
            <a:r>
              <a:rPr lang="en-US" sz="2400" dirty="0">
                <a:solidFill>
                  <a:srgbClr val="FF0000"/>
                </a:solidFill>
              </a:rPr>
              <a:t>Code the text</a:t>
            </a:r>
            <a:r>
              <a:rPr lang="en-US" sz="2400" dirty="0">
                <a:solidFill>
                  <a:srgbClr val="002060"/>
                </a:solidFill>
              </a:rPr>
              <a:t>: This can be done by hand or by using software. By using software, researchers can input categories and have coding done automatically, quickly and efficiently, by the software program. When coding is done by hand, a researcher can recognize errors far more easily (e.g. typos, misspelling). If using computer coding, text could be cleaned of errors to include all available data. This decision of hand vs. computer coding is most relevant for implicit information where category preparation is essential for accurate coding.</a:t>
            </a:r>
          </a:p>
          <a:p>
            <a:pPr marL="0" indent="0">
              <a:buNone/>
            </a:pPr>
            <a:endParaRPr lang="en-US" sz="2400" dirty="0">
              <a:solidFill>
                <a:srgbClr val="002060"/>
              </a:solidFill>
            </a:endParaRPr>
          </a:p>
          <a:p>
            <a:pPr marL="0" indent="0">
              <a:buNone/>
            </a:pPr>
            <a:r>
              <a:rPr lang="en-US" sz="2400" dirty="0">
                <a:solidFill>
                  <a:srgbClr val="002060"/>
                </a:solidFill>
              </a:rPr>
              <a:t>8. </a:t>
            </a:r>
            <a:r>
              <a:rPr lang="en-US" sz="2400" dirty="0">
                <a:solidFill>
                  <a:srgbClr val="FF0000"/>
                </a:solidFill>
              </a:rPr>
              <a:t>Analyze your results</a:t>
            </a:r>
            <a:r>
              <a:rPr lang="en-US" sz="2400" dirty="0">
                <a:solidFill>
                  <a:srgbClr val="002060"/>
                </a:solidFill>
              </a:rPr>
              <a:t>: Draw conclusions and generalizations where possible. Determine what to do with irrelevant, unwanted, or unused text: reexamine, ignore, or reassess the coding scheme. Interpret results carefully as conceptual content analysis can only quantify the information. Typically, general trends and patterns can be identified.</a:t>
            </a:r>
            <a:endParaRPr lang="en-US" sz="1800" dirty="0">
              <a:solidFill>
                <a:srgbClr val="002060"/>
              </a:solidFill>
            </a:endParaRPr>
          </a:p>
        </p:txBody>
      </p:sp>
    </p:spTree>
    <p:extLst>
      <p:ext uri="{BB962C8B-B14F-4D97-AF65-F5344CB8AC3E}">
        <p14:creationId xmlns:p14="http://schemas.microsoft.com/office/powerpoint/2010/main" val="1296455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022D-3A1D-A21C-4FF4-5D089C5C180F}"/>
              </a:ext>
            </a:extLst>
          </p:cNvPr>
          <p:cNvSpPr>
            <a:spLocks noGrp="1"/>
          </p:cNvSpPr>
          <p:nvPr>
            <p:ph type="title"/>
          </p:nvPr>
        </p:nvSpPr>
        <p:spPr>
          <a:xfrm>
            <a:off x="0" y="0"/>
            <a:ext cx="10515600" cy="456510"/>
          </a:xfrm>
        </p:spPr>
        <p:txBody>
          <a:bodyPr>
            <a:normAutofit fontScale="90000"/>
          </a:bodyPr>
          <a:lstStyle/>
          <a:p>
            <a:r>
              <a:rPr lang="en-US" dirty="0">
                <a:solidFill>
                  <a:srgbClr val="FF0000"/>
                </a:solidFill>
              </a:rPr>
              <a:t>Relational Analysis</a:t>
            </a:r>
          </a:p>
        </p:txBody>
      </p:sp>
      <p:sp>
        <p:nvSpPr>
          <p:cNvPr id="3" name="Content Placeholder 2">
            <a:extLst>
              <a:ext uri="{FF2B5EF4-FFF2-40B4-BE49-F238E27FC236}">
                <a16:creationId xmlns:a16="http://schemas.microsoft.com/office/drawing/2014/main" id="{9810F050-B13E-30E2-E4BE-9FE7E010C248}"/>
              </a:ext>
            </a:extLst>
          </p:cNvPr>
          <p:cNvSpPr>
            <a:spLocks noGrp="1"/>
          </p:cNvSpPr>
          <p:nvPr>
            <p:ph idx="1"/>
          </p:nvPr>
        </p:nvSpPr>
        <p:spPr>
          <a:xfrm>
            <a:off x="0" y="685938"/>
            <a:ext cx="12192000" cy="6172062"/>
          </a:xfrm>
        </p:spPr>
        <p:txBody>
          <a:bodyPr>
            <a:normAutofit/>
          </a:bodyPr>
          <a:lstStyle/>
          <a:p>
            <a:pPr marL="0" indent="0">
              <a:buNone/>
            </a:pPr>
            <a:r>
              <a:rPr lang="en-US" dirty="0">
                <a:solidFill>
                  <a:srgbClr val="002060"/>
                </a:solidFill>
              </a:rPr>
              <a:t>Identify a research question and choose a sample or samples for analysis. </a:t>
            </a:r>
          </a:p>
          <a:p>
            <a:pPr marL="0" indent="0">
              <a:buNone/>
            </a:pPr>
            <a:r>
              <a:rPr lang="en-US" dirty="0">
                <a:solidFill>
                  <a:srgbClr val="002060"/>
                </a:solidFill>
              </a:rPr>
              <a:t>The research question must be focused so the concept types are not open to interpretation and can be summarized. </a:t>
            </a:r>
          </a:p>
          <a:p>
            <a:pPr marL="0" indent="0">
              <a:buNone/>
            </a:pPr>
            <a:r>
              <a:rPr lang="en-US" dirty="0">
                <a:solidFill>
                  <a:srgbClr val="002060"/>
                </a:solidFill>
              </a:rPr>
              <a:t>Next, select text for analysis. Select text for analysis carefully by balancing having enough information for a thorough analysis so results are not limited with having information that is too extensive so that the coding process becomes too arduous and heavy to supply meaningful and worthwhile results.</a:t>
            </a:r>
            <a:endParaRPr lang="en-US" sz="2000" dirty="0">
              <a:solidFill>
                <a:srgbClr val="002060"/>
              </a:solidFill>
            </a:endParaRPr>
          </a:p>
        </p:txBody>
      </p:sp>
    </p:spTree>
    <p:extLst>
      <p:ext uri="{BB962C8B-B14F-4D97-AF65-F5344CB8AC3E}">
        <p14:creationId xmlns:p14="http://schemas.microsoft.com/office/powerpoint/2010/main" val="3919040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022D-3A1D-A21C-4FF4-5D089C5C180F}"/>
              </a:ext>
            </a:extLst>
          </p:cNvPr>
          <p:cNvSpPr>
            <a:spLocks noGrp="1"/>
          </p:cNvSpPr>
          <p:nvPr>
            <p:ph type="title"/>
          </p:nvPr>
        </p:nvSpPr>
        <p:spPr>
          <a:xfrm>
            <a:off x="0" y="0"/>
            <a:ext cx="10515600" cy="456510"/>
          </a:xfrm>
        </p:spPr>
        <p:txBody>
          <a:bodyPr>
            <a:normAutofit fontScale="90000"/>
          </a:bodyPr>
          <a:lstStyle/>
          <a:p>
            <a:r>
              <a:rPr lang="en-US" dirty="0">
                <a:solidFill>
                  <a:srgbClr val="FF0000"/>
                </a:solidFill>
              </a:rPr>
              <a:t>Relational Analysis</a:t>
            </a:r>
          </a:p>
        </p:txBody>
      </p:sp>
      <p:sp>
        <p:nvSpPr>
          <p:cNvPr id="3" name="Content Placeholder 2">
            <a:extLst>
              <a:ext uri="{FF2B5EF4-FFF2-40B4-BE49-F238E27FC236}">
                <a16:creationId xmlns:a16="http://schemas.microsoft.com/office/drawing/2014/main" id="{9810F050-B13E-30E2-E4BE-9FE7E010C248}"/>
              </a:ext>
            </a:extLst>
          </p:cNvPr>
          <p:cNvSpPr>
            <a:spLocks noGrp="1"/>
          </p:cNvSpPr>
          <p:nvPr>
            <p:ph idx="1"/>
          </p:nvPr>
        </p:nvSpPr>
        <p:spPr>
          <a:xfrm>
            <a:off x="0" y="685938"/>
            <a:ext cx="12192000" cy="6172062"/>
          </a:xfrm>
        </p:spPr>
        <p:txBody>
          <a:bodyPr>
            <a:normAutofit/>
          </a:bodyPr>
          <a:lstStyle/>
          <a:p>
            <a:pPr marL="0" indent="0">
              <a:buNone/>
            </a:pPr>
            <a:r>
              <a:rPr lang="en-US" dirty="0">
                <a:solidFill>
                  <a:srgbClr val="002060"/>
                </a:solidFill>
              </a:rPr>
              <a:t>1. </a:t>
            </a:r>
            <a:r>
              <a:rPr lang="en-US" dirty="0">
                <a:solidFill>
                  <a:srgbClr val="FF0000"/>
                </a:solidFill>
              </a:rPr>
              <a:t>Determine the type of analysis</a:t>
            </a:r>
            <a:r>
              <a:rPr lang="en-US" dirty="0">
                <a:solidFill>
                  <a:srgbClr val="002060"/>
                </a:solidFill>
              </a:rPr>
              <a:t>: Once the sample has been selected, the researcher needs to determine what types of relationships to examine and the level of analysis: word, word sense, phrase, sentence, themes.</a:t>
            </a:r>
          </a:p>
          <a:p>
            <a:pPr marL="0" indent="0">
              <a:buNone/>
            </a:pPr>
            <a:r>
              <a:rPr lang="en-US" dirty="0">
                <a:solidFill>
                  <a:srgbClr val="002060"/>
                </a:solidFill>
              </a:rPr>
              <a:t>2. </a:t>
            </a:r>
            <a:r>
              <a:rPr lang="en-US" dirty="0">
                <a:solidFill>
                  <a:srgbClr val="FF0000"/>
                </a:solidFill>
              </a:rPr>
              <a:t>Reduce the text to categories and code for words or patterns</a:t>
            </a:r>
            <a:r>
              <a:rPr lang="en-US" dirty="0">
                <a:solidFill>
                  <a:srgbClr val="002060"/>
                </a:solidFill>
              </a:rPr>
              <a:t>. A researcher can code for existence of meanings or words.</a:t>
            </a:r>
          </a:p>
          <a:p>
            <a:pPr marL="0" indent="0">
              <a:buNone/>
            </a:pPr>
            <a:r>
              <a:rPr lang="en-US" dirty="0">
                <a:solidFill>
                  <a:srgbClr val="002060"/>
                </a:solidFill>
              </a:rPr>
              <a:t>3. </a:t>
            </a:r>
            <a:r>
              <a:rPr lang="en-US" dirty="0">
                <a:solidFill>
                  <a:srgbClr val="FF0000"/>
                </a:solidFill>
              </a:rPr>
              <a:t>Explore the relationship between concepts</a:t>
            </a:r>
            <a:r>
              <a:rPr lang="en-US" dirty="0">
                <a:solidFill>
                  <a:srgbClr val="002060"/>
                </a:solidFill>
              </a:rPr>
              <a:t>: once the words are coded, the text can be analyzed for the following:</a:t>
            </a:r>
          </a:p>
          <a:p>
            <a:pPr marL="0" indent="0">
              <a:buNone/>
            </a:pPr>
            <a:r>
              <a:rPr lang="en-US" dirty="0">
                <a:solidFill>
                  <a:srgbClr val="002060"/>
                </a:solidFill>
              </a:rPr>
              <a:t>Strength of relationship: degree to which two or more concepts are related.</a:t>
            </a:r>
          </a:p>
          <a:p>
            <a:pPr marL="0" indent="0">
              <a:buNone/>
            </a:pPr>
            <a:r>
              <a:rPr lang="en-US" dirty="0">
                <a:solidFill>
                  <a:srgbClr val="002060"/>
                </a:solidFill>
              </a:rPr>
              <a:t>Sign of relationship: are concepts positively or negatively related to each other?</a:t>
            </a:r>
          </a:p>
          <a:p>
            <a:pPr marL="0" indent="0">
              <a:buNone/>
            </a:pPr>
            <a:r>
              <a:rPr lang="en-US" dirty="0">
                <a:solidFill>
                  <a:srgbClr val="002060"/>
                </a:solidFill>
              </a:rPr>
              <a:t>Direction of relationship: the types of relationship that categories exhibit. For example, “X implies Y” or “X occurs before Y” or “if X then Y” or if X is the primary motivator of Y.</a:t>
            </a:r>
          </a:p>
        </p:txBody>
      </p:sp>
    </p:spTree>
    <p:extLst>
      <p:ext uri="{BB962C8B-B14F-4D97-AF65-F5344CB8AC3E}">
        <p14:creationId xmlns:p14="http://schemas.microsoft.com/office/powerpoint/2010/main" val="2360018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022D-3A1D-A21C-4FF4-5D089C5C180F}"/>
              </a:ext>
            </a:extLst>
          </p:cNvPr>
          <p:cNvSpPr>
            <a:spLocks noGrp="1"/>
          </p:cNvSpPr>
          <p:nvPr>
            <p:ph type="title"/>
          </p:nvPr>
        </p:nvSpPr>
        <p:spPr>
          <a:xfrm>
            <a:off x="0" y="0"/>
            <a:ext cx="10515600" cy="456510"/>
          </a:xfrm>
        </p:spPr>
        <p:txBody>
          <a:bodyPr>
            <a:normAutofit fontScale="90000"/>
          </a:bodyPr>
          <a:lstStyle/>
          <a:p>
            <a:r>
              <a:rPr lang="en-US" dirty="0">
                <a:solidFill>
                  <a:srgbClr val="FF0000"/>
                </a:solidFill>
              </a:rPr>
              <a:t>Relational Analysis</a:t>
            </a:r>
          </a:p>
        </p:txBody>
      </p:sp>
      <p:sp>
        <p:nvSpPr>
          <p:cNvPr id="3" name="Content Placeholder 2">
            <a:extLst>
              <a:ext uri="{FF2B5EF4-FFF2-40B4-BE49-F238E27FC236}">
                <a16:creationId xmlns:a16="http://schemas.microsoft.com/office/drawing/2014/main" id="{9810F050-B13E-30E2-E4BE-9FE7E010C248}"/>
              </a:ext>
            </a:extLst>
          </p:cNvPr>
          <p:cNvSpPr>
            <a:spLocks noGrp="1"/>
          </p:cNvSpPr>
          <p:nvPr>
            <p:ph idx="1"/>
          </p:nvPr>
        </p:nvSpPr>
        <p:spPr>
          <a:xfrm>
            <a:off x="0" y="685938"/>
            <a:ext cx="12192000" cy="6172062"/>
          </a:xfrm>
        </p:spPr>
        <p:txBody>
          <a:bodyPr>
            <a:normAutofit/>
          </a:bodyPr>
          <a:lstStyle/>
          <a:p>
            <a:pPr marL="0" indent="0">
              <a:buNone/>
            </a:pPr>
            <a:r>
              <a:rPr lang="en-US" dirty="0">
                <a:solidFill>
                  <a:srgbClr val="002060"/>
                </a:solidFill>
              </a:rPr>
              <a:t>4. </a:t>
            </a:r>
            <a:r>
              <a:rPr lang="en-US" dirty="0">
                <a:solidFill>
                  <a:srgbClr val="FF0000"/>
                </a:solidFill>
              </a:rPr>
              <a:t>Code the relationships</a:t>
            </a:r>
            <a:r>
              <a:rPr lang="en-US" dirty="0">
                <a:solidFill>
                  <a:srgbClr val="002060"/>
                </a:solidFill>
              </a:rPr>
              <a:t>: a difference between conceptual and relational analysis is that the statements or relationships between concepts are coded.</a:t>
            </a:r>
          </a:p>
          <a:p>
            <a:pPr marL="0" indent="0">
              <a:buNone/>
            </a:pPr>
            <a:r>
              <a:rPr lang="en-US" dirty="0">
                <a:solidFill>
                  <a:srgbClr val="002060"/>
                </a:solidFill>
              </a:rPr>
              <a:t>5. </a:t>
            </a:r>
            <a:r>
              <a:rPr lang="en-US" dirty="0">
                <a:solidFill>
                  <a:srgbClr val="FF0000"/>
                </a:solidFill>
              </a:rPr>
              <a:t>Perform statistical analyses</a:t>
            </a:r>
            <a:r>
              <a:rPr lang="en-US" dirty="0">
                <a:solidFill>
                  <a:srgbClr val="002060"/>
                </a:solidFill>
              </a:rPr>
              <a:t>: explore differences or look for relationships among the identified variables during coding.</a:t>
            </a:r>
          </a:p>
          <a:p>
            <a:pPr marL="0" indent="0">
              <a:buNone/>
            </a:pPr>
            <a:r>
              <a:rPr lang="en-US" dirty="0">
                <a:solidFill>
                  <a:srgbClr val="002060"/>
                </a:solidFill>
              </a:rPr>
              <a:t>6. </a:t>
            </a:r>
            <a:r>
              <a:rPr lang="en-US" dirty="0">
                <a:solidFill>
                  <a:srgbClr val="FF0000"/>
                </a:solidFill>
              </a:rPr>
              <a:t>Map out representations</a:t>
            </a:r>
            <a:r>
              <a:rPr lang="en-US" dirty="0">
                <a:solidFill>
                  <a:srgbClr val="002060"/>
                </a:solidFill>
              </a:rPr>
              <a:t>: such as decision mapping and mental models.</a:t>
            </a:r>
            <a:endParaRPr lang="en-US" sz="2000" dirty="0">
              <a:solidFill>
                <a:srgbClr val="002060"/>
              </a:solidFill>
            </a:endParaRPr>
          </a:p>
        </p:txBody>
      </p:sp>
    </p:spTree>
    <p:extLst>
      <p:ext uri="{BB962C8B-B14F-4D97-AF65-F5344CB8AC3E}">
        <p14:creationId xmlns:p14="http://schemas.microsoft.com/office/powerpoint/2010/main" val="3210847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erial view of a highway near the ocean">
            <a:extLst>
              <a:ext uri="{FF2B5EF4-FFF2-40B4-BE49-F238E27FC236}">
                <a16:creationId xmlns:a16="http://schemas.microsoft.com/office/drawing/2014/main" id="{47F6ED18-7498-CA97-1A4D-538F8C0073E5}"/>
              </a:ext>
            </a:extLst>
          </p:cNvPr>
          <p:cNvPicPr>
            <a:picLocks noChangeAspect="1"/>
          </p:cNvPicPr>
          <p:nvPr/>
        </p:nvPicPr>
        <p:blipFill rotWithShape="1">
          <a:blip r:embed="rId2">
            <a:alphaModFix amt="50000"/>
          </a:blip>
          <a:srcRect t="11833" b="13167"/>
          <a:stretch/>
        </p:blipFill>
        <p:spPr>
          <a:xfrm>
            <a:off x="20" y="1"/>
            <a:ext cx="12191980" cy="6857999"/>
          </a:xfrm>
          <a:prstGeom prst="rect">
            <a:avLst/>
          </a:prstGeom>
        </p:spPr>
      </p:pic>
      <p:sp>
        <p:nvSpPr>
          <p:cNvPr id="2" name="Title 1">
            <a:extLst>
              <a:ext uri="{FF2B5EF4-FFF2-40B4-BE49-F238E27FC236}">
                <a16:creationId xmlns:a16="http://schemas.microsoft.com/office/drawing/2014/main" id="{93270D95-429B-0E8A-C85F-60F545119BE5}"/>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Thank You</a:t>
            </a:r>
          </a:p>
        </p:txBody>
      </p:sp>
    </p:spTree>
    <p:extLst>
      <p:ext uri="{BB962C8B-B14F-4D97-AF65-F5344CB8AC3E}">
        <p14:creationId xmlns:p14="http://schemas.microsoft.com/office/powerpoint/2010/main" val="105417700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5928-6365-4B32-8B93-5041853A2E94}"/>
              </a:ext>
            </a:extLst>
          </p:cNvPr>
          <p:cNvSpPr>
            <a:spLocks noGrp="1"/>
          </p:cNvSpPr>
          <p:nvPr>
            <p:ph type="title"/>
          </p:nvPr>
        </p:nvSpPr>
        <p:spPr>
          <a:xfrm>
            <a:off x="0" y="365126"/>
            <a:ext cx="12192000" cy="509518"/>
          </a:xfrm>
        </p:spPr>
        <p:txBody>
          <a:bodyPr>
            <a:normAutofit fontScale="90000"/>
          </a:bodyPr>
          <a:lstStyle/>
          <a:p>
            <a:r>
              <a:rPr lang="en-MY" sz="4000" b="1" dirty="0">
                <a:solidFill>
                  <a:srgbClr val="FF0000"/>
                </a:solidFill>
              </a:rPr>
              <a:t>Transcribing your data </a:t>
            </a:r>
            <a:r>
              <a:rPr lang="en-US" sz="2700" dirty="0">
                <a:solidFill>
                  <a:srgbClr val="FF0000"/>
                </a:solidFill>
              </a:rPr>
              <a:t>Transcribing is converting speech to text word for word.</a:t>
            </a:r>
            <a:br>
              <a:rPr lang="en-US" dirty="0">
                <a:solidFill>
                  <a:srgbClr val="FF0000"/>
                </a:solidFill>
              </a:rPr>
            </a:br>
            <a:endParaRPr lang="en-MY" dirty="0">
              <a:solidFill>
                <a:srgbClr val="FF0000"/>
              </a:solidFill>
            </a:endParaRPr>
          </a:p>
        </p:txBody>
      </p:sp>
      <p:sp>
        <p:nvSpPr>
          <p:cNvPr id="5" name="TextBox 4">
            <a:extLst>
              <a:ext uri="{FF2B5EF4-FFF2-40B4-BE49-F238E27FC236}">
                <a16:creationId xmlns:a16="http://schemas.microsoft.com/office/drawing/2014/main" id="{1972536B-C340-4E1A-8BCD-8FF1FE47949C}"/>
              </a:ext>
            </a:extLst>
          </p:cNvPr>
          <p:cNvSpPr txBox="1"/>
          <p:nvPr/>
        </p:nvSpPr>
        <p:spPr>
          <a:xfrm>
            <a:off x="0" y="526782"/>
            <a:ext cx="6718852" cy="6740307"/>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Transcription methods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Verbatim transcription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Write down every single word, including pauses, the expression of emotions such as laughter, stuttering, and hesitations such as “uh”.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Intelligent verbatim transcription (most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common)</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Write down every word, but without irrelevant fillers like “uhm”, “yeah”, “you know” etc. To improve readability, you can also fix grammar mistakes, broken sentences and long paragraphs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Edited transcription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summarized and edited version of an intelligent verbatim transcript. In addition to omitting fillers like “you know”, irrelevant sentences can be omitted if it doesn’t change the meaning of the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0C66996-CF21-49BD-B5C3-7BEA023B5E5F}"/>
              </a:ext>
            </a:extLst>
          </p:cNvPr>
          <p:cNvPicPr>
            <a:picLocks noChangeAspect="1"/>
          </p:cNvPicPr>
          <p:nvPr/>
        </p:nvPicPr>
        <p:blipFill>
          <a:blip r:embed="rId2"/>
          <a:stretch>
            <a:fillRect/>
          </a:stretch>
        </p:blipFill>
        <p:spPr>
          <a:xfrm>
            <a:off x="6718852" y="526782"/>
            <a:ext cx="5473148" cy="6370974"/>
          </a:xfrm>
          <a:prstGeom prst="rect">
            <a:avLst/>
          </a:prstGeom>
          <a:ln>
            <a:solidFill>
              <a:schemeClr val="accent1"/>
            </a:solidFill>
          </a:ln>
        </p:spPr>
      </p:pic>
    </p:spTree>
    <p:extLst>
      <p:ext uri="{BB962C8B-B14F-4D97-AF65-F5344CB8AC3E}">
        <p14:creationId xmlns:p14="http://schemas.microsoft.com/office/powerpoint/2010/main" val="762696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F60C-351B-4CE8-A183-21A528B95FDB}"/>
              </a:ext>
            </a:extLst>
          </p:cNvPr>
          <p:cNvSpPr>
            <a:spLocks noGrp="1"/>
          </p:cNvSpPr>
          <p:nvPr>
            <p:ph type="title"/>
          </p:nvPr>
        </p:nvSpPr>
        <p:spPr>
          <a:xfrm>
            <a:off x="4965430" y="629268"/>
            <a:ext cx="6586491" cy="1286160"/>
          </a:xfrm>
        </p:spPr>
        <p:txBody>
          <a:bodyPr anchor="b">
            <a:normAutofit/>
          </a:bodyPr>
          <a:lstStyle/>
          <a:p>
            <a:r>
              <a:rPr lang="en-MY" b="1" dirty="0">
                <a:solidFill>
                  <a:srgbClr val="FF0000"/>
                </a:solidFill>
              </a:rPr>
              <a:t>Data Analysis</a:t>
            </a:r>
          </a:p>
        </p:txBody>
      </p:sp>
      <p:sp>
        <p:nvSpPr>
          <p:cNvPr id="3" name="Content Placeholder 2">
            <a:extLst>
              <a:ext uri="{FF2B5EF4-FFF2-40B4-BE49-F238E27FC236}">
                <a16:creationId xmlns:a16="http://schemas.microsoft.com/office/drawing/2014/main" id="{9E62E24C-8D88-4716-943A-B370EDFAFF3F}"/>
              </a:ext>
            </a:extLst>
          </p:cNvPr>
          <p:cNvSpPr>
            <a:spLocks noGrp="1"/>
          </p:cNvSpPr>
          <p:nvPr>
            <p:ph idx="1"/>
          </p:nvPr>
        </p:nvSpPr>
        <p:spPr>
          <a:xfrm>
            <a:off x="4965431" y="2115117"/>
            <a:ext cx="7226549" cy="4742883"/>
          </a:xfrm>
        </p:spPr>
        <p:txBody>
          <a:bodyPr>
            <a:normAutofit fontScale="92500" lnSpcReduction="10000"/>
          </a:bodyPr>
          <a:lstStyle/>
          <a:p>
            <a:pPr marL="0" indent="0">
              <a:buNone/>
            </a:pPr>
            <a:r>
              <a:rPr lang="en-US" sz="3000" dirty="0"/>
              <a:t>Data analysis is the process of making sense out of the data. </a:t>
            </a:r>
          </a:p>
          <a:p>
            <a:pPr marL="0" indent="0">
              <a:buNone/>
            </a:pPr>
            <a:r>
              <a:rPr lang="en-US" sz="3000" dirty="0"/>
              <a:t>And making sense out of data involves:</a:t>
            </a:r>
          </a:p>
          <a:p>
            <a:pPr lvl="1"/>
            <a:r>
              <a:rPr lang="en-US" sz="3000" dirty="0"/>
              <a:t> consolidating, </a:t>
            </a:r>
          </a:p>
          <a:p>
            <a:pPr lvl="1"/>
            <a:r>
              <a:rPr lang="en-US" sz="3000" dirty="0"/>
              <a:t>reducing, </a:t>
            </a:r>
          </a:p>
          <a:p>
            <a:pPr lvl="1"/>
            <a:r>
              <a:rPr lang="en-US" sz="3000" dirty="0"/>
              <a:t>interpreting </a:t>
            </a:r>
          </a:p>
          <a:p>
            <a:pPr marL="0" indent="0">
              <a:buNone/>
            </a:pPr>
            <a:r>
              <a:rPr lang="en-US" sz="3000" dirty="0"/>
              <a:t>what people have said and what the researcher has seen and read—it is the process of making meaning</a:t>
            </a:r>
          </a:p>
          <a:p>
            <a:pPr marL="0" indent="0">
              <a:buNone/>
            </a:pPr>
            <a:endParaRPr lang="en-US" dirty="0"/>
          </a:p>
          <a:p>
            <a:pPr marL="0" indent="0">
              <a:buNone/>
            </a:pPr>
            <a:r>
              <a:rPr lang="en-US" sz="2000" i="1" dirty="0"/>
              <a:t>Merriam and </a:t>
            </a:r>
            <a:r>
              <a:rPr lang="en-US" sz="2000" i="1" dirty="0" err="1"/>
              <a:t>Tisdell</a:t>
            </a:r>
            <a:endParaRPr lang="en-MY" sz="2000" i="1" dirty="0"/>
          </a:p>
        </p:txBody>
      </p:sp>
      <p:pic>
        <p:nvPicPr>
          <p:cNvPr id="4" name="Picture 3">
            <a:extLst>
              <a:ext uri="{FF2B5EF4-FFF2-40B4-BE49-F238E27FC236}">
                <a16:creationId xmlns:a16="http://schemas.microsoft.com/office/drawing/2014/main" id="{9855EC9D-0B4C-4117-83A5-E595B79C68C0}"/>
              </a:ext>
            </a:extLst>
          </p:cNvPr>
          <p:cNvPicPr>
            <a:picLocks noChangeAspect="1"/>
          </p:cNvPicPr>
          <p:nvPr/>
        </p:nvPicPr>
        <p:blipFill rotWithShape="1">
          <a:blip r:embed="rId2"/>
          <a:srcRect l="27157" r="27723"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3BA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496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09800" y="0"/>
            <a:ext cx="7042150" cy="1143000"/>
          </a:xfrm>
        </p:spPr>
        <p:txBody>
          <a:bodyPr>
            <a:normAutofit fontScale="90000"/>
          </a:bodyPr>
          <a:lstStyle/>
          <a:p>
            <a:r>
              <a:rPr lang="en-US" sz="8000" b="1" dirty="0">
                <a:solidFill>
                  <a:srgbClr val="FF0000"/>
                </a:solidFill>
              </a:rPr>
              <a:t>Data Analysis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62201"/>
            <a:ext cx="12192001" cy="4181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Dr Jugindar Singh</a:t>
            </a:r>
          </a:p>
        </p:txBody>
      </p:sp>
      <p:sp>
        <p:nvSpPr>
          <p:cNvPr id="3" name="Rectangle 2"/>
          <p:cNvSpPr/>
          <p:nvPr/>
        </p:nvSpPr>
        <p:spPr>
          <a:xfrm>
            <a:off x="1491430" y="1230295"/>
            <a:ext cx="920913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Coding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is the analytic process through which the qualitative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that you have gathered are reduced</a:t>
            </a:r>
          </a:p>
        </p:txBody>
      </p:sp>
    </p:spTree>
    <p:extLst>
      <p:ext uri="{BB962C8B-B14F-4D97-AF65-F5344CB8AC3E}">
        <p14:creationId xmlns:p14="http://schemas.microsoft.com/office/powerpoint/2010/main" val="922703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BCEB3-B49D-C156-711E-CDEFA7C5C846}"/>
              </a:ext>
            </a:extLst>
          </p:cNvPr>
          <p:cNvSpPr>
            <a:spLocks noGrp="1"/>
          </p:cNvSpPr>
          <p:nvPr>
            <p:ph type="title"/>
          </p:nvPr>
        </p:nvSpPr>
        <p:spPr>
          <a:xfrm>
            <a:off x="0" y="0"/>
            <a:ext cx="11985674" cy="1013101"/>
          </a:xfrm>
        </p:spPr>
        <p:txBody>
          <a:bodyPr>
            <a:normAutofit fontScale="90000"/>
          </a:bodyPr>
          <a:lstStyle/>
          <a:p>
            <a:br>
              <a:rPr lang="en-US" b="1" dirty="0">
                <a:solidFill>
                  <a:srgbClr val="002060"/>
                </a:solidFill>
              </a:rPr>
            </a:br>
            <a:r>
              <a:rPr lang="en-US" b="1" dirty="0">
                <a:solidFill>
                  <a:srgbClr val="002060"/>
                </a:solidFill>
              </a:rPr>
              <a:t>Thematic Analysis</a:t>
            </a:r>
            <a:br>
              <a:rPr lang="en-US" b="1" dirty="0">
                <a:solidFill>
                  <a:srgbClr val="002060"/>
                </a:solidFill>
              </a:rPr>
            </a:br>
            <a:r>
              <a:rPr lang="en-US" b="1" dirty="0">
                <a:solidFill>
                  <a:srgbClr val="002060"/>
                </a:solidFill>
              </a:rPr>
              <a:t>What is thematic analysis?</a:t>
            </a:r>
            <a:br>
              <a:rPr lang="en-US" b="1" dirty="0">
                <a:solidFill>
                  <a:srgbClr val="002060"/>
                </a:solidFill>
              </a:rPr>
            </a:br>
            <a:endParaRPr lang="en-US" b="1" dirty="0">
              <a:solidFill>
                <a:srgbClr val="002060"/>
              </a:solidFill>
            </a:endParaRPr>
          </a:p>
        </p:txBody>
      </p:sp>
      <p:sp>
        <p:nvSpPr>
          <p:cNvPr id="3" name="Content Placeholder 2">
            <a:extLst>
              <a:ext uri="{FF2B5EF4-FFF2-40B4-BE49-F238E27FC236}">
                <a16:creationId xmlns:a16="http://schemas.microsoft.com/office/drawing/2014/main" id="{D2F8D9F3-7458-C931-5BFA-505718730D6A}"/>
              </a:ext>
            </a:extLst>
          </p:cNvPr>
          <p:cNvSpPr>
            <a:spLocks noGrp="1"/>
          </p:cNvSpPr>
          <p:nvPr>
            <p:ph idx="1"/>
          </p:nvPr>
        </p:nvSpPr>
        <p:spPr>
          <a:xfrm>
            <a:off x="0" y="1166191"/>
            <a:ext cx="8772939" cy="5010772"/>
          </a:xfrm>
        </p:spPr>
        <p:txBody>
          <a:bodyPr>
            <a:normAutofit/>
          </a:bodyPr>
          <a:lstStyle/>
          <a:p>
            <a:pPr marL="0" indent="0">
              <a:buNone/>
            </a:pPr>
            <a:r>
              <a:rPr lang="en-US" dirty="0"/>
              <a:t>Thematic analysis is a method for i</a:t>
            </a:r>
            <a:r>
              <a:rPr lang="en-US" dirty="0">
                <a:solidFill>
                  <a:srgbClr val="C00000"/>
                </a:solidFill>
              </a:rPr>
              <a:t>dentifying, </a:t>
            </a:r>
            <a:r>
              <a:rPr lang="en-US" dirty="0" err="1">
                <a:solidFill>
                  <a:srgbClr val="C00000"/>
                </a:solidFill>
              </a:rPr>
              <a:t>analysing</a:t>
            </a:r>
            <a:r>
              <a:rPr lang="en-US" dirty="0">
                <a:solidFill>
                  <a:srgbClr val="C00000"/>
                </a:solidFill>
              </a:rPr>
              <a:t>, and reporting patterns (themes) within data</a:t>
            </a:r>
            <a:r>
              <a:rPr lang="en-US" dirty="0"/>
              <a:t>. It minimally </a:t>
            </a:r>
            <a:r>
              <a:rPr lang="en-US" dirty="0" err="1"/>
              <a:t>organises</a:t>
            </a:r>
            <a:r>
              <a:rPr lang="en-US" dirty="0"/>
              <a:t> and describes your data set in (rich) detail. </a:t>
            </a:r>
          </a:p>
          <a:p>
            <a:pPr marL="0" indent="0">
              <a:buNone/>
            </a:pPr>
            <a:r>
              <a:rPr lang="en-US" dirty="0"/>
              <a:t>However, it also often goes further than this, and interprets various aspects of the research topic (Boyatzis, 1998). </a:t>
            </a:r>
          </a:p>
          <a:p>
            <a:pPr marL="0" indent="0">
              <a:buNone/>
            </a:pPr>
            <a:r>
              <a:rPr lang="en-US" dirty="0"/>
              <a:t>The range of different possible thematic analyses will further be highlighted in relation to a number of decisions regarding it as a method</a:t>
            </a:r>
          </a:p>
        </p:txBody>
      </p:sp>
      <p:sp>
        <p:nvSpPr>
          <p:cNvPr id="5" name="TextBox 4">
            <a:extLst>
              <a:ext uri="{FF2B5EF4-FFF2-40B4-BE49-F238E27FC236}">
                <a16:creationId xmlns:a16="http://schemas.microsoft.com/office/drawing/2014/main" id="{0A2FFFA9-6F91-E49D-5C77-33C133A462F7}"/>
              </a:ext>
            </a:extLst>
          </p:cNvPr>
          <p:cNvSpPr txBox="1"/>
          <p:nvPr/>
        </p:nvSpPr>
        <p:spPr>
          <a:xfrm>
            <a:off x="0" y="4549676"/>
            <a:ext cx="8772939" cy="2308324"/>
          </a:xfrm>
          <a:prstGeom prst="rect">
            <a:avLst/>
          </a:prstGeom>
          <a:noFill/>
          <a:ln>
            <a:solidFill>
              <a:schemeClr val="accent1"/>
            </a:solidFill>
          </a:ln>
        </p:spPr>
        <p:txBody>
          <a:bodyPr wrap="square">
            <a:spAutoFit/>
          </a:bodyPr>
          <a:lstStyle/>
          <a:p>
            <a:r>
              <a:rPr lang="en-US" sz="2400" dirty="0">
                <a:solidFill>
                  <a:srgbClr val="C00000"/>
                </a:solidFill>
              </a:rPr>
              <a:t>Thematic analysis is the </a:t>
            </a:r>
            <a:r>
              <a:rPr lang="en-US" sz="2400" b="1" dirty="0">
                <a:solidFill>
                  <a:srgbClr val="C00000"/>
                </a:solidFill>
              </a:rPr>
              <a:t>study of patterns of meaning</a:t>
            </a:r>
            <a:r>
              <a:rPr lang="en-US" sz="2400" dirty="0">
                <a:solidFill>
                  <a:srgbClr val="C00000"/>
                </a:solidFill>
              </a:rPr>
              <a:t>. In other words, it’s about </a:t>
            </a:r>
            <a:r>
              <a:rPr lang="en-US" sz="2400" dirty="0" err="1">
                <a:solidFill>
                  <a:srgbClr val="C00000"/>
                </a:solidFill>
              </a:rPr>
              <a:t>analysing</a:t>
            </a:r>
            <a:r>
              <a:rPr lang="en-US" sz="2400" dirty="0">
                <a:solidFill>
                  <a:srgbClr val="C00000"/>
                </a:solidFill>
              </a:rPr>
              <a:t> the themes within your data set to identify meaning. Most importantly, this process is driven by your research questions, so it’s not necessary to identify every possible theme in the data, but rather to focus on the key aspects that relate to your research questions.</a:t>
            </a:r>
          </a:p>
        </p:txBody>
      </p:sp>
      <p:pic>
        <p:nvPicPr>
          <p:cNvPr id="6" name="Picture 5">
            <a:extLst>
              <a:ext uri="{FF2B5EF4-FFF2-40B4-BE49-F238E27FC236}">
                <a16:creationId xmlns:a16="http://schemas.microsoft.com/office/drawing/2014/main" id="{B26B3E6E-6051-8A8E-5B02-70F835D31AFD}"/>
              </a:ext>
            </a:extLst>
          </p:cNvPr>
          <p:cNvPicPr>
            <a:picLocks noChangeAspect="1"/>
          </p:cNvPicPr>
          <p:nvPr/>
        </p:nvPicPr>
        <p:blipFill>
          <a:blip r:embed="rId2"/>
          <a:stretch>
            <a:fillRect/>
          </a:stretch>
        </p:blipFill>
        <p:spPr>
          <a:xfrm>
            <a:off x="8772939" y="2321577"/>
            <a:ext cx="3419061" cy="3125067"/>
          </a:xfrm>
          <a:prstGeom prst="rect">
            <a:avLst/>
          </a:prstGeom>
        </p:spPr>
      </p:pic>
    </p:spTree>
    <p:extLst>
      <p:ext uri="{BB962C8B-B14F-4D97-AF65-F5344CB8AC3E}">
        <p14:creationId xmlns:p14="http://schemas.microsoft.com/office/powerpoint/2010/main" val="3275103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CC3F5-4A91-877A-2701-1C8CEBDA19C2}"/>
              </a:ext>
            </a:extLst>
          </p:cNvPr>
          <p:cNvSpPr>
            <a:spLocks noGrp="1"/>
          </p:cNvSpPr>
          <p:nvPr>
            <p:ph type="title"/>
          </p:nvPr>
        </p:nvSpPr>
        <p:spPr>
          <a:xfrm>
            <a:off x="838200" y="0"/>
            <a:ext cx="10515600" cy="550788"/>
          </a:xfrm>
        </p:spPr>
        <p:txBody>
          <a:bodyPr>
            <a:normAutofit fontScale="90000"/>
          </a:bodyPr>
          <a:lstStyle/>
          <a:p>
            <a:r>
              <a:rPr lang="en-US" b="1" dirty="0">
                <a:solidFill>
                  <a:srgbClr val="C00000"/>
                </a:solidFill>
              </a:rPr>
              <a:t>Deductive and inductive approach</a:t>
            </a:r>
          </a:p>
        </p:txBody>
      </p:sp>
      <p:sp>
        <p:nvSpPr>
          <p:cNvPr id="5" name="TextBox 4">
            <a:extLst>
              <a:ext uri="{FF2B5EF4-FFF2-40B4-BE49-F238E27FC236}">
                <a16:creationId xmlns:a16="http://schemas.microsoft.com/office/drawing/2014/main" id="{C4C354A2-4CB4-2558-B156-EC0A4EA3FC12}"/>
              </a:ext>
            </a:extLst>
          </p:cNvPr>
          <p:cNvSpPr txBox="1"/>
          <p:nvPr/>
        </p:nvSpPr>
        <p:spPr>
          <a:xfrm>
            <a:off x="0" y="650442"/>
            <a:ext cx="12192000" cy="5632311"/>
          </a:xfrm>
          <a:prstGeom prst="rect">
            <a:avLst/>
          </a:prstGeom>
          <a:noFill/>
        </p:spPr>
        <p:txBody>
          <a:bodyPr wrap="square">
            <a:spAutoFit/>
          </a:bodyPr>
          <a:lstStyle/>
          <a:p>
            <a:r>
              <a:rPr lang="en-US" sz="2400" b="1" dirty="0">
                <a:solidFill>
                  <a:srgbClr val="C00000"/>
                </a:solidFill>
              </a:rPr>
              <a:t>The inductive approach: .means the themes identified are strongly linked to the data themselves (Patton, 1990) </a:t>
            </a:r>
          </a:p>
          <a:p>
            <a:r>
              <a:rPr lang="en-US" sz="2400" dirty="0"/>
              <a:t>The inductive approach involves </a:t>
            </a:r>
            <a:r>
              <a:rPr lang="en-US" sz="2400" dirty="0">
                <a:solidFill>
                  <a:srgbClr val="C00000"/>
                </a:solidFill>
              </a:rPr>
              <a:t>deriving meaning and creating themes from data without any preconceptions</a:t>
            </a:r>
            <a:r>
              <a:rPr lang="en-US" sz="2400" dirty="0"/>
              <a:t>. In other words, you’d dive into your analysis without an idea of what themes will emerge, and thus allow themes to be determined by the data – to emerge from the data.</a:t>
            </a:r>
          </a:p>
          <a:p>
            <a:r>
              <a:rPr lang="en-US" sz="2400" dirty="0">
                <a:highlight>
                  <a:srgbClr val="FFFF00"/>
                </a:highlight>
              </a:rPr>
              <a:t>Example</a:t>
            </a:r>
            <a:r>
              <a:rPr lang="en-US" sz="2400" dirty="0"/>
              <a:t>: If you’re investigating students' perceptions of inline learning, you’d enter the research without any preconceived themes or expected outcomes.</a:t>
            </a:r>
          </a:p>
          <a:p>
            <a:endParaRPr lang="en-US" sz="2400" dirty="0"/>
          </a:p>
          <a:p>
            <a:r>
              <a:rPr lang="en-US" sz="2400" b="1" dirty="0">
                <a:solidFill>
                  <a:srgbClr val="C00000"/>
                </a:solidFill>
              </a:rPr>
              <a:t>The deductive approach: means applying predetermined codes to the data.</a:t>
            </a:r>
          </a:p>
          <a:p>
            <a:r>
              <a:rPr lang="en-US" sz="2400" dirty="0"/>
              <a:t>A deductive approach involves jumping into your analysis with a set of themes that you already expect to find in your data. Usually, this approach is informed by prior knowledge and/or research and/or existing theory (which you’d cover in your literature review).</a:t>
            </a:r>
          </a:p>
          <a:p>
            <a:endParaRPr lang="en-US" sz="2400" dirty="0"/>
          </a:p>
          <a:p>
            <a:r>
              <a:rPr lang="en-US" sz="2400" dirty="0"/>
              <a:t>For example, if you’re analyzing Skills employees seek in graduates, you’d be able to draw themes such as “Communication” or “Creativity”, based on prior research into the topic.</a:t>
            </a:r>
          </a:p>
        </p:txBody>
      </p:sp>
    </p:spTree>
    <p:extLst>
      <p:ext uri="{BB962C8B-B14F-4D97-AF65-F5344CB8AC3E}">
        <p14:creationId xmlns:p14="http://schemas.microsoft.com/office/powerpoint/2010/main" val="1200586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3CC3F5-4A91-877A-2701-1C8CEBDA19C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b="1" dirty="0">
                <a:solidFill>
                  <a:srgbClr val="C00000"/>
                </a:solidFill>
              </a:rPr>
              <a:t>Semantic vs Latent approach</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4C354A2-4CB4-2558-B156-EC0A4EA3FC12}"/>
              </a:ext>
            </a:extLst>
          </p:cNvPr>
          <p:cNvSpPr txBox="1"/>
          <p:nvPr/>
        </p:nvSpPr>
        <p:spPr>
          <a:xfrm>
            <a:off x="0" y="2480977"/>
            <a:ext cx="8269357" cy="4908700"/>
          </a:xfrm>
          <a:prstGeom prst="rect">
            <a:avLst/>
          </a:prstGeom>
        </p:spPr>
        <p:txBody>
          <a:bodyPr vert="horz" lIns="91440" tIns="45720" rIns="91440" bIns="45720" rtlCol="0">
            <a:noAutofit/>
          </a:bodyPr>
          <a:lstStyle/>
          <a:p>
            <a:pPr>
              <a:lnSpc>
                <a:spcPct val="90000"/>
              </a:lnSpc>
              <a:spcAft>
                <a:spcPts val="600"/>
              </a:spcAft>
            </a:pPr>
            <a:r>
              <a:rPr lang="en-US" sz="2000" b="1" dirty="0">
                <a:solidFill>
                  <a:srgbClr val="C00000"/>
                </a:solidFill>
              </a:rPr>
              <a:t>Semantic Approach</a:t>
            </a:r>
            <a:r>
              <a:rPr lang="en-US" sz="2000" b="1" dirty="0"/>
              <a:t>: </a:t>
            </a:r>
            <a:r>
              <a:rPr lang="en-US" sz="2000" dirty="0">
                <a:solidFill>
                  <a:srgbClr val="002060"/>
                </a:solidFill>
              </a:rPr>
              <a:t>The semantic approach ignores the underlying meaning of data, and </a:t>
            </a:r>
            <a:r>
              <a:rPr lang="en-US" sz="2000" b="1" dirty="0">
                <a:solidFill>
                  <a:srgbClr val="002060"/>
                </a:solidFill>
              </a:rPr>
              <a:t>identify themes based only </a:t>
            </a:r>
            <a:r>
              <a:rPr lang="en-US" sz="2000" dirty="0">
                <a:solidFill>
                  <a:srgbClr val="002060"/>
                </a:solidFill>
              </a:rPr>
              <a:t>on what is explicitly or overtly stated or written </a:t>
            </a:r>
            <a:r>
              <a:rPr lang="en-US" sz="2000" dirty="0"/>
              <a:t>– in other words, things are taken at face value.</a:t>
            </a:r>
          </a:p>
          <a:p>
            <a:pPr indent="-228600">
              <a:lnSpc>
                <a:spcPct val="90000"/>
              </a:lnSpc>
              <a:spcAft>
                <a:spcPts val="600"/>
              </a:spcAft>
              <a:buFont typeface="Arial" panose="020B0604020202020204" pitchFamily="34" charset="0"/>
              <a:buChar char="•"/>
            </a:pPr>
            <a:r>
              <a:rPr lang="en-US" sz="2000" dirty="0"/>
              <a:t>The themes are identified within the explicit or surface meanings of the data and the analyst is not looking for anything beyond what a participant has said or what has been written. </a:t>
            </a:r>
          </a:p>
          <a:p>
            <a:pPr>
              <a:lnSpc>
                <a:spcPct val="90000"/>
              </a:lnSpc>
              <a:spcAft>
                <a:spcPts val="600"/>
              </a:spcAft>
            </a:pPr>
            <a:r>
              <a:rPr lang="en-US" sz="2000" b="1" dirty="0">
                <a:solidFill>
                  <a:srgbClr val="C00000"/>
                </a:solidFill>
              </a:rPr>
              <a:t>Latent Approach</a:t>
            </a:r>
            <a:r>
              <a:rPr lang="en-US" sz="2000" b="1" dirty="0"/>
              <a:t>: </a:t>
            </a:r>
            <a:r>
              <a:rPr lang="en-US" sz="2000" dirty="0">
                <a:solidFill>
                  <a:srgbClr val="002060"/>
                </a:solidFill>
              </a:rPr>
              <a:t>focuses on underlying meanings and rather looks at the reasons for semantic content. A latent approach involves an element of interpretation, </a:t>
            </a:r>
          </a:p>
          <a:p>
            <a:pPr indent="-228600">
              <a:lnSpc>
                <a:spcPct val="90000"/>
              </a:lnSpc>
              <a:spcAft>
                <a:spcPts val="600"/>
              </a:spcAft>
              <a:buFont typeface="Arial" panose="020B0604020202020204" pitchFamily="34" charset="0"/>
              <a:buChar char="•"/>
            </a:pPr>
            <a:r>
              <a:rPr lang="en-US" sz="2000" dirty="0"/>
              <a:t>Starts to identify or examine the underlying ideas, assumptions, and conceptualizations – and ideologies - that are theorized as shaping or informing the semantic content of the data. </a:t>
            </a:r>
          </a:p>
          <a:p>
            <a:pPr indent="-228600">
              <a:lnSpc>
                <a:spcPct val="90000"/>
              </a:lnSpc>
              <a:spcAft>
                <a:spcPts val="600"/>
              </a:spcAft>
              <a:buFont typeface="Arial" panose="020B0604020202020204" pitchFamily="34" charset="0"/>
              <a:buChar char="•"/>
            </a:pPr>
            <a:r>
              <a:rPr lang="en-US" sz="2000" dirty="0"/>
              <a:t>Thus, for latent thematic analysis, the development of the themes themselves involves interpretative work, and the analysis that is produced is not just description but is already </a:t>
            </a:r>
            <a:r>
              <a:rPr lang="en-US" sz="2000" dirty="0" err="1"/>
              <a:t>theorised</a:t>
            </a:r>
            <a:r>
              <a:rPr lang="en-US" sz="2000" dirty="0"/>
              <a:t>. </a:t>
            </a:r>
          </a:p>
        </p:txBody>
      </p:sp>
      <p:pic>
        <p:nvPicPr>
          <p:cNvPr id="3" name="Picture 2">
            <a:extLst>
              <a:ext uri="{FF2B5EF4-FFF2-40B4-BE49-F238E27FC236}">
                <a16:creationId xmlns:a16="http://schemas.microsoft.com/office/drawing/2014/main" id="{354251FD-32AD-F875-9279-DFF89DA42EA2}"/>
              </a:ext>
            </a:extLst>
          </p:cNvPr>
          <p:cNvPicPr>
            <a:picLocks noChangeAspect="1"/>
          </p:cNvPicPr>
          <p:nvPr/>
        </p:nvPicPr>
        <p:blipFill rotWithShape="1">
          <a:blip r:embed="rId2"/>
          <a:srcRect l="31290" r="1757" b="-1"/>
          <a:stretch/>
        </p:blipFill>
        <p:spPr>
          <a:xfrm>
            <a:off x="8077201" y="10"/>
            <a:ext cx="41132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53750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4070" y="1659554"/>
            <a:ext cx="5077078" cy="4647426"/>
          </a:xfrm>
          <a:prstGeom prst="rect">
            <a:avLst/>
          </a:prstGeom>
          <a:ln>
            <a:solidFill>
              <a:srgbClr val="FFC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CODE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A code in qualitative inquiry is most often </a:t>
            </a:r>
            <a:r>
              <a:rPr kumimoji="0" lang="en-US" sz="2800" b="1" i="0"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a word or short phrase </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that symbolically assigns a summative, salient, essence capturing, and/or evocative attribute for a portion of language-based or visual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Saldaña</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Rectangle 3"/>
          <p:cNvSpPr/>
          <p:nvPr/>
        </p:nvSpPr>
        <p:spPr>
          <a:xfrm>
            <a:off x="5638799" y="1659553"/>
            <a:ext cx="6301409" cy="4278094"/>
          </a:xfrm>
          <a:prstGeom prst="rect">
            <a:avLst/>
          </a:prstGeom>
          <a:ln>
            <a:solidFill>
              <a:srgbClr val="FFC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CATEGORY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‘(Q)</a:t>
            </a:r>
            <a:r>
              <a:rPr kumimoji="0" lang="en-US" sz="2800" b="1" i="0" u="none" strike="noStrike" kern="1200" cap="none" spc="0" normalizeH="0" baseline="0" noProof="0" dirty="0" err="1">
                <a:ln>
                  <a:noFill/>
                </a:ln>
                <a:solidFill>
                  <a:srgbClr val="0070C0"/>
                </a:solidFill>
                <a:effectLst/>
                <a:uLnTx/>
                <a:uFillTx/>
                <a:latin typeface="Calibri" panose="020F0502020204030204"/>
                <a:ea typeface="+mn-ea"/>
                <a:cs typeface="+mn-cs"/>
              </a:rPr>
              <a:t>ualitative</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codes are essence-capturing and essential elements of the research story, that, when </a:t>
            </a: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clustered together according to similarity</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and regularity (a pattern), they actively facilitate the development of categories and thus analysis of their connections.’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a:t>
            </a:r>
            <a:r>
              <a:rPr kumimoji="0" lang="en-US" sz="2800" b="1" i="0" u="none" strike="noStrike" kern="1200" cap="none" spc="0" normalizeH="0" baseline="0" noProof="0" dirty="0" err="1">
                <a:ln>
                  <a:noFill/>
                </a:ln>
                <a:solidFill>
                  <a:srgbClr val="0070C0"/>
                </a:solidFill>
                <a:effectLst/>
                <a:uLnTx/>
                <a:uFillTx/>
                <a:latin typeface="Calibri" panose="020F0502020204030204"/>
                <a:ea typeface="+mn-ea"/>
                <a:cs typeface="+mn-cs"/>
              </a:rPr>
              <a:t>Saldaña</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2013: 8)Ñ</a:t>
            </a:r>
            <a:endPar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 name="Rectangle 4"/>
          <p:cNvSpPr/>
          <p:nvPr/>
        </p:nvSpPr>
        <p:spPr>
          <a:xfrm>
            <a:off x="0" y="592753"/>
            <a:ext cx="12192000" cy="830997"/>
          </a:xfrm>
          <a:prstGeom prst="rect">
            <a:avLst/>
          </a:prstGeom>
          <a:solidFill>
            <a:schemeClr val="bg1"/>
          </a:solidFill>
          <a:ln>
            <a:solidFill>
              <a:srgbClr val="FFC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Coding is the process perusing data for categories and meanings (themes, ideas, etc.) and then systematically marking similar strings of text with a code label. </a:t>
            </a:r>
          </a:p>
        </p:txBody>
      </p:sp>
      <p:sp>
        <p:nvSpPr>
          <p:cNvPr id="6" name="TextBox 5"/>
          <p:cNvSpPr txBox="1"/>
          <p:nvPr/>
        </p:nvSpPr>
        <p:spPr>
          <a:xfrm>
            <a:off x="1752600" y="69534"/>
            <a:ext cx="175221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CODING</a:t>
            </a: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s-MY" sz="1200" b="0" i="0" u="none" strike="noStrike" kern="1200" cap="none" spc="0" normalizeH="0" baseline="0" noProof="0">
                <a:ln>
                  <a:noFill/>
                </a:ln>
                <a:solidFill>
                  <a:srgbClr val="000000"/>
                </a:solidFill>
                <a:effectLst/>
                <a:uLnTx/>
                <a:uFillTx/>
                <a:latin typeface="Calibri" panose="020F0502020204030204"/>
                <a:ea typeface="+mn-ea"/>
                <a:cs typeface="+mn-cs"/>
              </a:rPr>
              <a:t>Dr Jugindar Singh</a:t>
            </a:r>
          </a:p>
        </p:txBody>
      </p:sp>
    </p:spTree>
    <p:extLst>
      <p:ext uri="{BB962C8B-B14F-4D97-AF65-F5344CB8AC3E}">
        <p14:creationId xmlns:p14="http://schemas.microsoft.com/office/powerpoint/2010/main" val="2865908328"/>
      </p:ext>
    </p:extLst>
  </p:cSld>
  <p:clrMapOvr>
    <a:masterClrMapping/>
  </p:clrMapOvr>
</p:sld>
</file>

<file path=ppt/theme/theme1.xml><?xml version="1.0" encoding="utf-8"?>
<a:theme xmlns:a="http://schemas.openxmlformats.org/drawingml/2006/main" name="InterweaveVTI">
  <a:themeElements>
    <a:clrScheme name="AnalogousFromDarkSeedLeftStep">
      <a:dk1>
        <a:srgbClr val="000000"/>
      </a:dk1>
      <a:lt1>
        <a:srgbClr val="FFFFFF"/>
      </a:lt1>
      <a:dk2>
        <a:srgbClr val="393620"/>
      </a:dk2>
      <a:lt2>
        <a:srgbClr val="E8E2E5"/>
      </a:lt2>
      <a:accent1>
        <a:srgbClr val="2DB574"/>
      </a:accent1>
      <a:accent2>
        <a:srgbClr val="21B831"/>
      </a:accent2>
      <a:accent3>
        <a:srgbClr val="58B62D"/>
      </a:accent3>
      <a:accent4>
        <a:srgbClr val="87AD20"/>
      </a:accent4>
      <a:accent5>
        <a:srgbClr val="B6A22D"/>
      </a:accent5>
      <a:accent6>
        <a:srgbClr val="C86C24"/>
      </a:accent6>
      <a:hlink>
        <a:srgbClr val="84862C"/>
      </a:hlink>
      <a:folHlink>
        <a:srgbClr val="7F7F7F"/>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weaveVTI" id="{2A5AE21D-FC75-4AD0-BC12-FA563BC24905}" vid="{9A4A41B8-EB69-44BB-8E15-B517E25CF8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3153</Words>
  <Application>Microsoft Office PowerPoint</Application>
  <PresentationFormat>Widescreen</PresentationFormat>
  <Paragraphs>228</Paragraphs>
  <Slides>29</Slides>
  <Notes>0</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29</vt:i4>
      </vt:variant>
    </vt:vector>
  </HeadingPairs>
  <TitlesOfParts>
    <vt:vector size="41" baseType="lpstr">
      <vt:lpstr>Arial</vt:lpstr>
      <vt:lpstr>Arial Narrow</vt:lpstr>
      <vt:lpstr>Calibri</vt:lpstr>
      <vt:lpstr>Calibri Light</vt:lpstr>
      <vt:lpstr>Circular-Bold</vt:lpstr>
      <vt:lpstr>Franklin Gothic Demi Cond</vt:lpstr>
      <vt:lpstr>Neue Haas Grotesk Text Pro</vt:lpstr>
      <vt:lpstr>Noto Sans</vt:lpstr>
      <vt:lpstr>Times New Roman</vt:lpstr>
      <vt:lpstr>InterweaveVTI</vt:lpstr>
      <vt:lpstr>Office Theme</vt:lpstr>
      <vt:lpstr>1_Office Theme</vt:lpstr>
      <vt:lpstr>Qualitative Coding Process</vt:lpstr>
      <vt:lpstr>Data Processing Data Analysis</vt:lpstr>
      <vt:lpstr>Transcribing your data Transcribing is converting speech to text word for word. </vt:lpstr>
      <vt:lpstr>Data Analysis</vt:lpstr>
      <vt:lpstr>Data Analysis</vt:lpstr>
      <vt:lpstr> Thematic Analysis What is thematic analysis? </vt:lpstr>
      <vt:lpstr>Deductive and inductive approach</vt:lpstr>
      <vt:lpstr>Semantic vs Latent approach</vt:lpstr>
      <vt:lpstr>PowerPoint Presentation</vt:lpstr>
      <vt:lpstr>Steps in Coding</vt:lpstr>
      <vt:lpstr>Data Analysis: how will we analyze it? The overall process</vt:lpstr>
      <vt:lpstr>A Visual Model of the Coding Process in Qualitative Research</vt:lpstr>
      <vt:lpstr>Thematic Analysis – Braun and Clarke (2006)</vt:lpstr>
      <vt:lpstr>Thematic Analysis – Braun and Clarke</vt:lpstr>
      <vt:lpstr>Thematic Analysis – Step 2 </vt:lpstr>
      <vt:lpstr>Thematic Analysis – Braun and Clarke</vt:lpstr>
      <vt:lpstr>Thematic Analysis – Braun and Clarke</vt:lpstr>
      <vt:lpstr>Thematic Analysis – Step 5</vt:lpstr>
      <vt:lpstr>Thematic Analysis – Braun and Clarke</vt:lpstr>
      <vt:lpstr>PowerPoint Presentation</vt:lpstr>
      <vt:lpstr>PowerPoint Presentation</vt:lpstr>
      <vt:lpstr>Content Analysis</vt:lpstr>
      <vt:lpstr>Steps – Conceptual Analysis</vt:lpstr>
      <vt:lpstr>Steps – Conceptual Analysis</vt:lpstr>
      <vt:lpstr>Steps – Conceptual Analysis</vt:lpstr>
      <vt:lpstr>Relational Analysis</vt:lpstr>
      <vt:lpstr>Relational Analysis</vt:lpstr>
      <vt:lpstr>Relational Analysis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Qualitative Coding Process</dc:title>
  <dc:creator>Assoc. Prof. Dr. Jugindar Singh</dc:creator>
  <cp:lastModifiedBy>Assoc. Prof. Dr. Jugindar Singh</cp:lastModifiedBy>
  <cp:revision>6</cp:revision>
  <dcterms:created xsi:type="dcterms:W3CDTF">2022-05-21T01:18:37Z</dcterms:created>
  <dcterms:modified xsi:type="dcterms:W3CDTF">2022-07-24T02:32:59Z</dcterms:modified>
</cp:coreProperties>
</file>